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70" r:id="rId3"/>
    <p:sldId id="257" r:id="rId4"/>
    <p:sldId id="262" r:id="rId5"/>
    <p:sldId id="285" r:id="rId6"/>
    <p:sldId id="286" r:id="rId7"/>
    <p:sldId id="287" r:id="rId8"/>
    <p:sldId id="283" r:id="rId9"/>
    <p:sldId id="268" r:id="rId10"/>
    <p:sldId id="277" r:id="rId11"/>
    <p:sldId id="281" r:id="rId12"/>
    <p:sldId id="289" r:id="rId13"/>
    <p:sldId id="282" r:id="rId14"/>
    <p:sldId id="278" r:id="rId15"/>
    <p:sldId id="269" r:id="rId16"/>
    <p:sldId id="279" r:id="rId1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F7011"/>
    <a:srgbClr val="54A10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74" autoAdjust="0"/>
    <p:restoredTop sz="94424" autoAdjust="0"/>
  </p:normalViewPr>
  <p:slideViewPr>
    <p:cSldViewPr snapToGrid="0">
      <p:cViewPr varScale="1">
        <p:scale>
          <a:sx n="70" d="100"/>
          <a:sy n="70" d="100"/>
        </p:scale>
        <p:origin x="738" y="66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sp>
          <p:nvSpPr>
            <p:cNvPr id="15" name="Freeform 14"/>
            <p:cNvSpPr/>
            <p:nvPr/>
          </p:nvSpPr>
          <p:spPr>
            <a:xfrm>
              <a:off x="0" y="-7862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ja-JP" altLang="en-US" smtClean="0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3/12/2015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タイトルとキャプショ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3/12/2015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引用 (キャプション付き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3/12/2015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名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3/12/2015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引用付きの名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3/12/2015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真または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3/12/2015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dirty="0"/>
              <a:t>3/12/2015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3/12/2015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t>3/12/2015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3/12/2015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t>3/12/2015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3/12/2015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3/12/2015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3/12/2015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t>3/12/2015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ja-JP" altLang="en-US" smtClean="0"/>
              <a:t>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3/12/2015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3/12/2015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5" r:id="rId2"/>
    <p:sldLayoutId id="2147483651" r:id="rId3"/>
    <p:sldLayoutId id="2147483666" r:id="rId4"/>
    <p:sldLayoutId id="2147483653" r:id="rId5"/>
    <p:sldLayoutId id="2147483654" r:id="rId6"/>
    <p:sldLayoutId id="2147483655" r:id="rId7"/>
    <p:sldLayoutId id="2147483667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68" r:id="rId15"/>
    <p:sldLayoutId id="2147483659" r:id="rId16"/>
  </p:sldLayoutIdLst>
  <p:txStyles>
    <p:titleStyle>
      <a:lvl1pPr algn="l" defTabSz="457200" rtl="0" eaLnBrk="1" latinLnBrk="0" hangingPunct="1">
        <a:spcBef>
          <a:spcPct val="0"/>
        </a:spcBef>
        <a:buNone/>
        <a:defRPr kumimoji="1"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 kumimoji="1">
          <a:solidFill>
            <a:schemeClr val="tx2"/>
          </a:solidFill>
        </a:defRPr>
      </a:lvl2pPr>
      <a:lvl3pPr eaLnBrk="1" hangingPunct="1">
        <a:defRPr kumimoji="1">
          <a:solidFill>
            <a:schemeClr val="tx2"/>
          </a:solidFill>
        </a:defRPr>
      </a:lvl3pPr>
      <a:lvl4pPr eaLnBrk="1" hangingPunct="1">
        <a:defRPr kumimoji="1">
          <a:solidFill>
            <a:schemeClr val="tx2"/>
          </a:solidFill>
        </a:defRPr>
      </a:lvl4pPr>
      <a:lvl5pPr eaLnBrk="1" hangingPunct="1">
        <a:defRPr kumimoji="1">
          <a:solidFill>
            <a:schemeClr val="tx2"/>
          </a:solidFill>
        </a:defRPr>
      </a:lvl5pPr>
      <a:lvl6pPr eaLnBrk="1" hangingPunct="1">
        <a:defRPr kumimoji="1">
          <a:solidFill>
            <a:schemeClr val="tx2"/>
          </a:solidFill>
        </a:defRPr>
      </a:lvl6pPr>
      <a:lvl7pPr eaLnBrk="1" hangingPunct="1">
        <a:defRPr kumimoji="1">
          <a:solidFill>
            <a:schemeClr val="tx2"/>
          </a:solidFill>
        </a:defRPr>
      </a:lvl7pPr>
      <a:lvl8pPr eaLnBrk="1" hangingPunct="1">
        <a:defRPr kumimoji="1">
          <a:solidFill>
            <a:schemeClr val="tx2"/>
          </a:solidFill>
        </a:defRPr>
      </a:lvl8pPr>
      <a:lvl9pPr eaLnBrk="1" hangingPunct="1">
        <a:defRPr kumimoji="1"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kumimoji="1"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kumimoji="1"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kumimoji="1"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kumimoji="1"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kumimoji="1"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kumimoji="1"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kumimoji="1"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kumimoji="1"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kumimoji="1"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g"/><Relationship Id="rId4" Type="http://schemas.openxmlformats.org/officeDocument/2006/relationships/image" Target="../media/image6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図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7224" y="2451322"/>
            <a:ext cx="4790364" cy="3894887"/>
          </a:xfrm>
          <a:prstGeom prst="rect">
            <a:avLst/>
          </a:prstGeom>
        </p:spPr>
      </p:pic>
      <p:sp>
        <p:nvSpPr>
          <p:cNvPr id="3" name="正方形/長方形 2"/>
          <p:cNvSpPr/>
          <p:nvPr/>
        </p:nvSpPr>
        <p:spPr>
          <a:xfrm>
            <a:off x="267532" y="574475"/>
            <a:ext cx="1057701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kumimoji="1" lang="ja-JP" altLang="en-US" sz="36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「次</a:t>
            </a:r>
            <a:r>
              <a:rPr kumimoji="1" lang="ja-JP" altLang="en-US" sz="36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世代につながる</a:t>
            </a:r>
            <a:r>
              <a:rPr kumimoji="1" lang="ja-JP" altLang="en-US" sz="36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ビジネスを考える」</a:t>
            </a:r>
            <a:endParaRPr kumimoji="1" lang="en-US" altLang="ja-JP" sz="3600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lvl="0" algn="ctr"/>
            <a:r>
              <a:rPr kumimoji="1" lang="ja-JP" altLang="en-US" sz="36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異業種</a:t>
            </a:r>
            <a:r>
              <a:rPr kumimoji="1" lang="ja-JP" altLang="en-US" sz="36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交流会</a:t>
            </a:r>
          </a:p>
        </p:txBody>
      </p:sp>
    </p:spTree>
    <p:extLst>
      <p:ext uri="{BB962C8B-B14F-4D97-AF65-F5344CB8AC3E}">
        <p14:creationId xmlns:p14="http://schemas.microsoft.com/office/powerpoint/2010/main" val="11549238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図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2264" y="1526672"/>
            <a:ext cx="7023239" cy="5267429"/>
          </a:xfrm>
          <a:prstGeom prst="rect">
            <a:avLst/>
          </a:prstGeom>
        </p:spPr>
      </p:pic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 smtClean="0">
                <a:solidFill>
                  <a:schemeClr val="accent1">
                    <a:lumMod val="50000"/>
                  </a:schemeClr>
                </a:solidFill>
              </a:rPr>
              <a:t>「共創」相手が集まると</a:t>
            </a:r>
            <a:r>
              <a:rPr lang="en-US" altLang="ja-JP" dirty="0" smtClean="0">
                <a:solidFill>
                  <a:schemeClr val="accent1">
                    <a:lumMod val="50000"/>
                  </a:schemeClr>
                </a:solidFill>
              </a:rPr>
              <a:t>…</a:t>
            </a:r>
            <a:endParaRPr kumimoji="1" lang="ja-JP" altLang="en-US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13" name="図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7194" y="1324807"/>
            <a:ext cx="7023239" cy="5267429"/>
          </a:xfrm>
          <a:prstGeom prst="rect">
            <a:avLst/>
          </a:prstGeom>
        </p:spPr>
      </p:pic>
      <p:pic>
        <p:nvPicPr>
          <p:cNvPr id="12" name="図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2125" y="1122942"/>
            <a:ext cx="7023238" cy="5267429"/>
          </a:xfrm>
          <a:prstGeom prst="rect">
            <a:avLst/>
          </a:prstGeom>
        </p:spPr>
      </p:pic>
      <p:sp>
        <p:nvSpPr>
          <p:cNvPr id="16" name="テキスト ボックス 15"/>
          <p:cNvSpPr txBox="1"/>
          <p:nvPr/>
        </p:nvSpPr>
        <p:spPr>
          <a:xfrm>
            <a:off x="3613425" y="2912232"/>
            <a:ext cx="4764068" cy="1685077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kumimoji="1" lang="en-US" altLang="ja-JP" sz="3600" dirty="0" smtClean="0"/>
              <a:t>10</a:t>
            </a:r>
            <a:r>
              <a:rPr kumimoji="1" lang="ja-JP" altLang="en-US" sz="3600" dirty="0" smtClean="0"/>
              <a:t>歳にも解るように</a:t>
            </a:r>
            <a:endParaRPr kumimoji="1" lang="en-US" altLang="ja-JP" sz="3600" dirty="0" smtClean="0"/>
          </a:p>
          <a:p>
            <a:pPr algn="ctr">
              <a:lnSpc>
                <a:spcPct val="150000"/>
              </a:lnSpc>
            </a:pPr>
            <a:r>
              <a:rPr kumimoji="1" lang="ja-JP" altLang="en-US" sz="3600" dirty="0" smtClean="0"/>
              <a:t>自分の仕事を説明</a:t>
            </a:r>
            <a:endParaRPr kumimoji="1" lang="ja-JP" altLang="en-US" sz="3600" dirty="0"/>
          </a:p>
        </p:txBody>
      </p:sp>
      <p:pic>
        <p:nvPicPr>
          <p:cNvPr id="15" name="図 1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7054" y="1526672"/>
            <a:ext cx="7023239" cy="52674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29703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図 1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6042" y="2394169"/>
            <a:ext cx="3715675" cy="2476149"/>
          </a:xfrm>
          <a:prstGeom prst="rect">
            <a:avLst/>
          </a:prstGeom>
        </p:spPr>
      </p:pic>
      <p:sp>
        <p:nvSpPr>
          <p:cNvPr id="11" name="円/楕円 10"/>
          <p:cNvSpPr/>
          <p:nvPr/>
        </p:nvSpPr>
        <p:spPr>
          <a:xfrm>
            <a:off x="5993789" y="4837552"/>
            <a:ext cx="3480182" cy="177724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4000" dirty="0" smtClean="0">
                <a:solidFill>
                  <a:srgbClr val="002060"/>
                </a:solidFill>
              </a:rPr>
              <a:t>気づき</a:t>
            </a:r>
            <a:endParaRPr kumimoji="1" lang="ja-JP" altLang="en-US" sz="4000" dirty="0">
              <a:solidFill>
                <a:srgbClr val="002060"/>
              </a:solidFill>
            </a:endParaRPr>
          </a:p>
        </p:txBody>
      </p:sp>
      <p:pic>
        <p:nvPicPr>
          <p:cNvPr id="13" name="図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285" y="2403896"/>
            <a:ext cx="3690811" cy="2456696"/>
          </a:xfrm>
          <a:prstGeom prst="rect">
            <a:avLst/>
          </a:prstGeom>
        </p:spPr>
      </p:pic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77334" y="375210"/>
            <a:ext cx="9353770" cy="1320800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ja-JP" altLang="en-US" sz="4800" dirty="0" smtClean="0">
                <a:solidFill>
                  <a:schemeClr val="accent1">
                    <a:lumMod val="50000"/>
                  </a:schemeClr>
                </a:solidFill>
              </a:rPr>
              <a:t>「</a:t>
            </a:r>
            <a:r>
              <a:rPr lang="ja-JP" altLang="en-US" sz="4800" b="1" dirty="0">
                <a:solidFill>
                  <a:schemeClr val="accent1">
                    <a:lumMod val="50000"/>
                  </a:schemeClr>
                </a:solidFill>
              </a:rPr>
              <a:t>遊び心</a:t>
            </a:r>
            <a:r>
              <a:rPr lang="ja-JP" altLang="en-US" sz="4800" dirty="0">
                <a:solidFill>
                  <a:schemeClr val="accent1">
                    <a:lumMod val="50000"/>
                  </a:schemeClr>
                </a:solidFill>
              </a:rPr>
              <a:t>」のチカラ</a:t>
            </a:r>
            <a:endParaRPr lang="en-US" altLang="ja-JP" sz="48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0" name="円/楕円 9"/>
          <p:cNvSpPr/>
          <p:nvPr/>
        </p:nvSpPr>
        <p:spPr>
          <a:xfrm>
            <a:off x="3309195" y="4837552"/>
            <a:ext cx="3480182" cy="177724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4000" dirty="0" smtClean="0">
                <a:solidFill>
                  <a:srgbClr val="002060"/>
                </a:solidFill>
              </a:rPr>
              <a:t>失 敗</a:t>
            </a:r>
            <a:endParaRPr kumimoji="1" lang="ja-JP" altLang="en-US" sz="4000" dirty="0">
              <a:solidFill>
                <a:srgbClr val="002060"/>
              </a:solidFill>
            </a:endParaRPr>
          </a:p>
        </p:txBody>
      </p:sp>
      <p:sp>
        <p:nvSpPr>
          <p:cNvPr id="12" name="円/楕円 11"/>
          <p:cNvSpPr/>
          <p:nvPr/>
        </p:nvSpPr>
        <p:spPr>
          <a:xfrm>
            <a:off x="624600" y="4837552"/>
            <a:ext cx="3480182" cy="177724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4000" dirty="0" smtClean="0">
                <a:solidFill>
                  <a:srgbClr val="002060"/>
                </a:solidFill>
              </a:rPr>
              <a:t>楽しい</a:t>
            </a:r>
            <a:endParaRPr kumimoji="1" lang="ja-JP" altLang="en-US" sz="4000" dirty="0">
              <a:solidFill>
                <a:srgbClr val="002060"/>
              </a:solidFill>
            </a:endParaRPr>
          </a:p>
        </p:txBody>
      </p:sp>
      <p:sp>
        <p:nvSpPr>
          <p:cNvPr id="15" name="テキスト ボックス 14"/>
          <p:cNvSpPr txBox="1"/>
          <p:nvPr/>
        </p:nvSpPr>
        <p:spPr>
          <a:xfrm>
            <a:off x="6615624" y="1696010"/>
            <a:ext cx="223651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4000" dirty="0" smtClean="0">
                <a:solidFill>
                  <a:schemeClr val="accent2">
                    <a:lumMod val="50000"/>
                  </a:schemeClr>
                </a:solidFill>
              </a:rPr>
              <a:t>顧客</a:t>
            </a:r>
            <a:r>
              <a:rPr kumimoji="1" lang="ja-JP" altLang="en-US" sz="4000" dirty="0">
                <a:solidFill>
                  <a:schemeClr val="accent2">
                    <a:lumMod val="50000"/>
                  </a:schemeClr>
                </a:solidFill>
              </a:rPr>
              <a:t>目線</a:t>
            </a:r>
          </a:p>
        </p:txBody>
      </p:sp>
      <p:sp>
        <p:nvSpPr>
          <p:cNvPr id="16" name="下矢印 15"/>
          <p:cNvSpPr/>
          <p:nvPr/>
        </p:nvSpPr>
        <p:spPr>
          <a:xfrm>
            <a:off x="4490866" y="2394169"/>
            <a:ext cx="1104405" cy="2355961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913839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0" grpId="0" animBg="1"/>
      <p:bldP spid="12" grpId="0" animBg="1"/>
      <p:bldP spid="15" grpId="0"/>
      <p:bldP spid="1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>
                <a:solidFill>
                  <a:schemeClr val="accent2">
                    <a:lumMod val="50000"/>
                  </a:schemeClr>
                </a:solidFill>
              </a:rPr>
              <a:t>「成果を上げる」という概念の共有</a:t>
            </a:r>
            <a:endParaRPr kumimoji="1" lang="ja-JP" altLang="en-US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4" name="コンテンツ プレースホルダー 2"/>
          <p:cNvSpPr txBox="1">
            <a:spLocks/>
          </p:cNvSpPr>
          <p:nvPr/>
        </p:nvSpPr>
        <p:spPr>
          <a:xfrm>
            <a:off x="1332955" y="2291936"/>
            <a:ext cx="9066639" cy="409521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kumimoji="1"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kumimoji="1"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kumimoji="1"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kumimoji="1"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kumimoji="1"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kumimoji="1"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kumimoji="1"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kumimoji="1"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kumimoji="1"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ja-JP" altLang="en-US" sz="4800" dirty="0" smtClean="0">
                <a:solidFill>
                  <a:schemeClr val="accent1">
                    <a:lumMod val="50000"/>
                  </a:schemeClr>
                </a:solidFill>
              </a:rPr>
              <a:t>「成果＝成功」？</a:t>
            </a:r>
            <a:endParaRPr lang="en-US" altLang="ja-JP" sz="4800" dirty="0" smtClean="0">
              <a:solidFill>
                <a:schemeClr val="accent1">
                  <a:lumMod val="50000"/>
                </a:schemeClr>
              </a:solidFill>
            </a:endParaRPr>
          </a:p>
          <a:p>
            <a:pPr>
              <a:lnSpc>
                <a:spcPct val="150000"/>
              </a:lnSpc>
            </a:pPr>
            <a:r>
              <a:rPr lang="ja-JP" altLang="en-US" sz="4800" dirty="0" smtClean="0">
                <a:solidFill>
                  <a:schemeClr val="accent1">
                    <a:lumMod val="50000"/>
                  </a:schemeClr>
                </a:solidFill>
              </a:rPr>
              <a:t>「成果」には二つある</a:t>
            </a:r>
            <a:endParaRPr lang="en-US" altLang="ja-JP" sz="4800" dirty="0" smtClean="0">
              <a:solidFill>
                <a:schemeClr val="accent1">
                  <a:lumMod val="50000"/>
                </a:schemeClr>
              </a:solidFill>
            </a:endParaRPr>
          </a:p>
          <a:p>
            <a:pPr>
              <a:lnSpc>
                <a:spcPct val="150000"/>
              </a:lnSpc>
            </a:pPr>
            <a:r>
              <a:rPr lang="ja-JP" altLang="en-US" sz="4800" dirty="0" smtClean="0">
                <a:solidFill>
                  <a:schemeClr val="accent1">
                    <a:lumMod val="50000"/>
                  </a:schemeClr>
                </a:solidFill>
              </a:rPr>
              <a:t>「成果＝成長」でありたい</a:t>
            </a:r>
            <a:endParaRPr lang="en-US" altLang="ja-JP" sz="4800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83580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9353770" cy="1320800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ja-JP" altLang="en-US" sz="4400" dirty="0" smtClean="0">
                <a:solidFill>
                  <a:schemeClr val="accent1">
                    <a:lumMod val="50000"/>
                  </a:schemeClr>
                </a:solidFill>
              </a:rPr>
              <a:t>「</a:t>
            </a:r>
            <a:r>
              <a:rPr lang="ja-JP" altLang="en-US" sz="4400" b="1" dirty="0">
                <a:solidFill>
                  <a:schemeClr val="accent1">
                    <a:lumMod val="50000"/>
                  </a:schemeClr>
                </a:solidFill>
              </a:rPr>
              <a:t>遊び心</a:t>
            </a:r>
            <a:r>
              <a:rPr lang="ja-JP" altLang="en-US" sz="4400" dirty="0">
                <a:solidFill>
                  <a:schemeClr val="accent1">
                    <a:lumMod val="50000"/>
                  </a:schemeClr>
                </a:solidFill>
              </a:rPr>
              <a:t>」のチカラ</a:t>
            </a:r>
            <a:endParaRPr lang="en-US" altLang="ja-JP" sz="4400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6" name="図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711" y="1675371"/>
            <a:ext cx="5344702" cy="3549772"/>
          </a:xfrm>
          <a:prstGeom prst="rect">
            <a:avLst/>
          </a:prstGeom>
        </p:spPr>
      </p:pic>
      <p:pic>
        <p:nvPicPr>
          <p:cNvPr id="7" name="図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2221" y="1520632"/>
            <a:ext cx="7079608" cy="4702038"/>
          </a:xfrm>
          <a:prstGeom prst="rect">
            <a:avLst/>
          </a:prstGeom>
        </p:spPr>
      </p:pic>
      <p:pic>
        <p:nvPicPr>
          <p:cNvPr id="9" name="図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711" y="2485971"/>
            <a:ext cx="6582730" cy="43720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95886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図 1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6240" y="2020015"/>
            <a:ext cx="3406520" cy="2769729"/>
          </a:xfrm>
          <a:prstGeom prst="rect">
            <a:avLst/>
          </a:prstGeom>
        </p:spPr>
      </p:pic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99204" y="671616"/>
            <a:ext cx="9606697" cy="1320800"/>
          </a:xfrm>
        </p:spPr>
        <p:txBody>
          <a:bodyPr/>
          <a:lstStyle/>
          <a:p>
            <a:r>
              <a:rPr kumimoji="1" lang="ja-JP" altLang="en-US" dirty="0" smtClean="0"/>
              <a:t>　　　　　　　　</a:t>
            </a:r>
            <a:r>
              <a:rPr kumimoji="1" lang="ja-JP" altLang="en-US" dirty="0" smtClean="0">
                <a:solidFill>
                  <a:schemeClr val="accent2">
                    <a:lumMod val="50000"/>
                  </a:schemeClr>
                </a:solidFill>
              </a:rPr>
              <a:t>で起きる可能性</a:t>
            </a:r>
            <a:endParaRPr kumimoji="1" lang="ja-JP" altLang="en-US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4" name="円/楕円 3"/>
          <p:cNvSpPr/>
          <p:nvPr/>
        </p:nvSpPr>
        <p:spPr>
          <a:xfrm>
            <a:off x="668820" y="2105042"/>
            <a:ext cx="3480182" cy="177724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4000" dirty="0" smtClean="0">
                <a:solidFill>
                  <a:schemeClr val="accent2">
                    <a:lumMod val="50000"/>
                  </a:schemeClr>
                </a:solidFill>
              </a:rPr>
              <a:t>遊び心</a:t>
            </a:r>
            <a:endParaRPr kumimoji="1" lang="ja-JP" altLang="en-US" sz="4000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5" name="円/楕円 4"/>
          <p:cNvSpPr/>
          <p:nvPr/>
        </p:nvSpPr>
        <p:spPr>
          <a:xfrm>
            <a:off x="3432578" y="4926509"/>
            <a:ext cx="3480182" cy="177724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4000" dirty="0" smtClean="0"/>
              <a:t>共感</a:t>
            </a:r>
            <a:endParaRPr kumimoji="1" lang="ja-JP" altLang="en-US" sz="4000" dirty="0"/>
          </a:p>
        </p:txBody>
      </p:sp>
      <p:sp>
        <p:nvSpPr>
          <p:cNvPr id="6" name="円/楕円 5"/>
          <p:cNvSpPr/>
          <p:nvPr/>
        </p:nvSpPr>
        <p:spPr>
          <a:xfrm>
            <a:off x="6061362" y="2105042"/>
            <a:ext cx="3480182" cy="177724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4000" dirty="0" smtClean="0">
                <a:solidFill>
                  <a:schemeClr val="accent2">
                    <a:lumMod val="50000"/>
                  </a:schemeClr>
                </a:solidFill>
              </a:rPr>
              <a:t>共創</a:t>
            </a:r>
            <a:endParaRPr kumimoji="1" lang="ja-JP" altLang="en-US" sz="4000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10" name="コンテンツ プレースホルダー 2"/>
          <p:cNvSpPr txBox="1">
            <a:spLocks/>
          </p:cNvSpPr>
          <p:nvPr/>
        </p:nvSpPr>
        <p:spPr>
          <a:xfrm>
            <a:off x="385492" y="3852020"/>
            <a:ext cx="4046837" cy="19455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kumimoji="1"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kumimoji="1"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kumimoji="1"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kumimoji="1"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kumimoji="1"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kumimoji="1"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kumimoji="1"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kumimoji="1"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kumimoji="1"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10000"/>
              </a:lnSpc>
              <a:buFont typeface="Wingdings 3" charset="2"/>
              <a:buNone/>
            </a:pPr>
            <a:r>
              <a:rPr lang="ja-JP" altLang="en-US" sz="4000" b="1" dirty="0" smtClean="0">
                <a:solidFill>
                  <a:schemeClr val="accent1">
                    <a:lumMod val="75000"/>
                  </a:schemeClr>
                </a:solidFill>
              </a:rPr>
              <a:t>↓</a:t>
            </a:r>
            <a:endParaRPr lang="en-US" altLang="ja-JP" sz="4000" b="1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marL="0" indent="0" algn="ctr">
              <a:lnSpc>
                <a:spcPct val="110000"/>
              </a:lnSpc>
              <a:buFont typeface="Wingdings 3" charset="2"/>
              <a:buNone/>
            </a:pPr>
            <a:r>
              <a:rPr lang="ja-JP" altLang="en-US" sz="4000" b="1" dirty="0" smtClean="0">
                <a:solidFill>
                  <a:schemeClr val="accent1">
                    <a:lumMod val="75000"/>
                  </a:schemeClr>
                </a:solidFill>
              </a:rPr>
              <a:t>人とな</a:t>
            </a:r>
            <a:r>
              <a:rPr lang="ja-JP" altLang="en-US" sz="4000" b="1" dirty="0">
                <a:solidFill>
                  <a:schemeClr val="accent1">
                    <a:lumMod val="75000"/>
                  </a:schemeClr>
                </a:solidFill>
              </a:rPr>
              <a:t>り</a:t>
            </a:r>
            <a:endParaRPr lang="ja-JP" altLang="en-US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1" name="コンテンツ プレースホルダー 2"/>
          <p:cNvSpPr txBox="1">
            <a:spLocks/>
          </p:cNvSpPr>
          <p:nvPr/>
        </p:nvSpPr>
        <p:spPr>
          <a:xfrm>
            <a:off x="5778034" y="3816962"/>
            <a:ext cx="4046837" cy="19455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kumimoji="1"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kumimoji="1"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kumimoji="1"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kumimoji="1"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kumimoji="1"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kumimoji="1"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kumimoji="1"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kumimoji="1"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kumimoji="1"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10000"/>
              </a:lnSpc>
              <a:buFont typeface="Wingdings 3" charset="2"/>
              <a:buNone/>
            </a:pPr>
            <a:r>
              <a:rPr lang="ja-JP" altLang="en-US" sz="4000" b="1" dirty="0" smtClean="0">
                <a:solidFill>
                  <a:schemeClr val="accent1">
                    <a:lumMod val="75000"/>
                  </a:schemeClr>
                </a:solidFill>
              </a:rPr>
              <a:t>↓</a:t>
            </a:r>
            <a:endParaRPr lang="en-US" altLang="ja-JP" sz="4000" b="1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marL="0" indent="0" algn="ctr">
              <a:lnSpc>
                <a:spcPct val="110000"/>
              </a:lnSpc>
              <a:buFont typeface="Wingdings 3" charset="2"/>
              <a:buNone/>
            </a:pPr>
            <a:r>
              <a:rPr lang="ja-JP" altLang="en-US" sz="4000" b="1" dirty="0" smtClean="0">
                <a:solidFill>
                  <a:schemeClr val="accent1">
                    <a:lumMod val="75000"/>
                  </a:schemeClr>
                </a:solidFill>
              </a:rPr>
              <a:t>スキル</a:t>
            </a:r>
            <a:endParaRPr lang="ja-JP" altLang="en-US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2" name="フローチャート: 代替処理 11"/>
          <p:cNvSpPr/>
          <p:nvPr/>
        </p:nvSpPr>
        <p:spPr>
          <a:xfrm>
            <a:off x="922996" y="5609230"/>
            <a:ext cx="3007560" cy="1094521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3200" dirty="0" smtClean="0">
                <a:solidFill>
                  <a:srgbClr val="FF0000"/>
                </a:solidFill>
              </a:rPr>
              <a:t>顧客目線</a:t>
            </a:r>
            <a:endParaRPr kumimoji="1" lang="ja-JP" altLang="en-US" sz="3200" dirty="0">
              <a:solidFill>
                <a:srgbClr val="FF0000"/>
              </a:solidFill>
            </a:endParaRPr>
          </a:p>
        </p:txBody>
      </p:sp>
      <p:sp>
        <p:nvSpPr>
          <p:cNvPr id="13" name="フローチャート: 代替処理 12"/>
          <p:cNvSpPr/>
          <p:nvPr/>
        </p:nvSpPr>
        <p:spPr>
          <a:xfrm>
            <a:off x="6440138" y="5594204"/>
            <a:ext cx="3007560" cy="1094521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3200" dirty="0" smtClean="0">
                <a:solidFill>
                  <a:srgbClr val="FF0000"/>
                </a:solidFill>
              </a:rPr>
              <a:t>価値創造</a:t>
            </a:r>
            <a:endParaRPr kumimoji="1" lang="ja-JP" altLang="en-US" sz="3200" dirty="0">
              <a:solidFill>
                <a:srgbClr val="FF0000"/>
              </a:solidFill>
            </a:endParaRPr>
          </a:p>
        </p:txBody>
      </p:sp>
      <p:pic>
        <p:nvPicPr>
          <p:cNvPr id="14" name="コンテンツ プレースホルダー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334" y="632691"/>
            <a:ext cx="3429000" cy="628650"/>
          </a:xfrm>
        </p:spPr>
      </p:pic>
    </p:spTree>
    <p:extLst>
      <p:ext uri="{BB962C8B-B14F-4D97-AF65-F5344CB8AC3E}">
        <p14:creationId xmlns:p14="http://schemas.microsoft.com/office/powerpoint/2010/main" val="35421027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10" grpId="0"/>
      <p:bldP spid="11" grpId="0"/>
      <p:bldP spid="12" grpId="0" animBg="1"/>
      <p:bldP spid="1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円/楕円 8"/>
          <p:cNvSpPr/>
          <p:nvPr/>
        </p:nvSpPr>
        <p:spPr>
          <a:xfrm>
            <a:off x="420673" y="5071830"/>
            <a:ext cx="9143167" cy="165651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5" name="コンテンツ プレースホルダー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8103" y="641350"/>
            <a:ext cx="3429000" cy="628650"/>
          </a:xfrm>
        </p:spPr>
      </p:pic>
      <p:sp>
        <p:nvSpPr>
          <p:cNvPr id="4" name="タイトル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9351086" cy="1320800"/>
          </a:xfrm>
        </p:spPr>
        <p:txBody>
          <a:bodyPr>
            <a:normAutofit/>
          </a:bodyPr>
          <a:lstStyle/>
          <a:p>
            <a:r>
              <a:rPr lang="ja-JP" altLang="en-US" sz="4800" dirty="0" smtClean="0"/>
              <a:t>　　　　　　</a:t>
            </a:r>
            <a:r>
              <a:rPr lang="ja-JP" altLang="en-US" sz="4800" dirty="0" smtClean="0">
                <a:solidFill>
                  <a:schemeClr val="accent2">
                    <a:lumMod val="50000"/>
                  </a:schemeClr>
                </a:solidFill>
              </a:rPr>
              <a:t>方向性のまとめ</a:t>
            </a:r>
            <a:endParaRPr kumimoji="1" lang="ja-JP" altLang="en-US" sz="4800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2" name="テキスト ボックス 1"/>
          <p:cNvSpPr txBox="1"/>
          <p:nvPr/>
        </p:nvSpPr>
        <p:spPr>
          <a:xfrm>
            <a:off x="1059471" y="2075388"/>
            <a:ext cx="7686720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571500" indent="-5715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kumimoji="1" lang="ja-JP" altLang="en-US" sz="3600" dirty="0" smtClean="0">
                <a:solidFill>
                  <a:schemeClr val="accent2">
                    <a:lumMod val="75000"/>
                  </a:schemeClr>
                </a:solidFill>
              </a:rPr>
              <a:t>マーケット縮小化の</a:t>
            </a:r>
            <a:r>
              <a:rPr kumimoji="1" lang="ja-JP" altLang="en-US" sz="3600" dirty="0">
                <a:solidFill>
                  <a:schemeClr val="accent2">
                    <a:lumMod val="75000"/>
                  </a:schemeClr>
                </a:solidFill>
              </a:rPr>
              <a:t>中</a:t>
            </a:r>
            <a:r>
              <a:rPr kumimoji="1" lang="ja-JP" altLang="en-US" sz="3600" dirty="0" smtClean="0">
                <a:solidFill>
                  <a:schemeClr val="accent2">
                    <a:lumMod val="75000"/>
                  </a:schemeClr>
                </a:solidFill>
              </a:rPr>
              <a:t>の価値創造</a:t>
            </a:r>
            <a:endParaRPr kumimoji="1" lang="en-US" altLang="ja-JP" sz="3600" dirty="0" smtClean="0">
              <a:solidFill>
                <a:schemeClr val="accent2">
                  <a:lumMod val="75000"/>
                </a:schemeClr>
              </a:solidFill>
            </a:endParaRPr>
          </a:p>
          <a:p>
            <a:pPr marL="571500" indent="-5715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kumimoji="1" lang="ja-JP" altLang="en-US" sz="3600" dirty="0">
                <a:solidFill>
                  <a:schemeClr val="accent2">
                    <a:lumMod val="75000"/>
                  </a:schemeClr>
                </a:solidFill>
              </a:rPr>
              <a:t>暮</a:t>
            </a:r>
            <a:r>
              <a:rPr kumimoji="1" lang="ja-JP" altLang="en-US" sz="3600" dirty="0" smtClean="0">
                <a:solidFill>
                  <a:schemeClr val="accent2">
                    <a:lumMod val="75000"/>
                  </a:schemeClr>
                </a:solidFill>
              </a:rPr>
              <a:t>らしの中にヒントがある</a:t>
            </a:r>
            <a:endParaRPr kumimoji="1" lang="ja-JP" altLang="en-US" sz="36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7" name="下矢印 6"/>
          <p:cNvSpPr/>
          <p:nvPr/>
        </p:nvSpPr>
        <p:spPr>
          <a:xfrm>
            <a:off x="3979501" y="3902208"/>
            <a:ext cx="2025514" cy="109712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テキスト ボックス 7"/>
          <p:cNvSpPr txBox="1"/>
          <p:nvPr/>
        </p:nvSpPr>
        <p:spPr>
          <a:xfrm>
            <a:off x="813638" y="5595121"/>
            <a:ext cx="83572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3600" b="1" u="sng" dirty="0" smtClean="0">
                <a:solidFill>
                  <a:schemeClr val="accent2">
                    <a:lumMod val="50000"/>
                  </a:schemeClr>
                </a:solidFill>
              </a:rPr>
              <a:t>市場縮小化における先進的経済モデル</a:t>
            </a:r>
            <a:endParaRPr kumimoji="1" lang="ja-JP" altLang="en-US" sz="3600" b="1" u="sng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99448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>
                <a:solidFill>
                  <a:schemeClr val="accent2">
                    <a:lumMod val="50000"/>
                  </a:schemeClr>
                </a:solidFill>
              </a:rPr>
              <a:t>さ、今日も皆さん</a:t>
            </a:r>
            <a:r>
              <a:rPr kumimoji="1" lang="en-US" altLang="ja-JP" dirty="0" smtClean="0">
                <a:solidFill>
                  <a:schemeClr val="accent2">
                    <a:lumMod val="50000"/>
                  </a:schemeClr>
                </a:solidFill>
              </a:rPr>
              <a:t/>
            </a:r>
            <a:br>
              <a:rPr kumimoji="1" lang="en-US" altLang="ja-JP" dirty="0" smtClean="0">
                <a:solidFill>
                  <a:schemeClr val="accent2">
                    <a:lumMod val="50000"/>
                  </a:schemeClr>
                </a:solidFill>
              </a:rPr>
            </a:br>
            <a:r>
              <a:rPr lang="ja-JP" altLang="en-US" dirty="0" smtClean="0">
                <a:solidFill>
                  <a:schemeClr val="accent2">
                    <a:lumMod val="50000"/>
                  </a:schemeClr>
                </a:solidFill>
              </a:rPr>
              <a:t>楽しく「成果」を出すトレーニングを！</a:t>
            </a:r>
            <a:endParaRPr kumimoji="1" lang="ja-JP" altLang="en-US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7" name="図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8300" y="1802099"/>
            <a:ext cx="5622421" cy="45714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05918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545770" y="594108"/>
            <a:ext cx="8596668" cy="782472"/>
          </a:xfrm>
        </p:spPr>
        <p:txBody>
          <a:bodyPr/>
          <a:lstStyle/>
          <a:p>
            <a:r>
              <a:rPr kumimoji="1" lang="ja-JP" altLang="en-US" dirty="0" smtClean="0">
                <a:solidFill>
                  <a:schemeClr val="accent2">
                    <a:lumMod val="50000"/>
                  </a:schemeClr>
                </a:solidFill>
              </a:rPr>
              <a:t>ファシリテーター「河合 義徳」</a:t>
            </a:r>
            <a:endParaRPr kumimoji="1" lang="ja-JP" altLang="en-US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545770" y="1459665"/>
            <a:ext cx="9449305" cy="1828799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kumimoji="1" lang="en-US" altLang="ja-JP" sz="32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1967</a:t>
            </a:r>
            <a:r>
              <a:rPr kumimoji="1" lang="ja-JP" altLang="en-US" sz="32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年</a:t>
            </a:r>
            <a:r>
              <a:rPr kumimoji="1" lang="en-US" altLang="ja-JP" sz="32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3</a:t>
            </a:r>
            <a:r>
              <a:rPr kumimoji="1" lang="ja-JP" altLang="en-US" sz="32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月大阪市生まれ</a:t>
            </a:r>
            <a:endParaRPr kumimoji="1" lang="en-US" altLang="ja-JP" sz="3200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>
              <a:lnSpc>
                <a:spcPct val="150000"/>
              </a:lnSpc>
            </a:pPr>
            <a:r>
              <a:rPr lang="ja-JP" altLang="en-US" sz="32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身長</a:t>
            </a:r>
            <a:r>
              <a:rPr lang="en-US" altLang="ja-JP" sz="32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188</a:t>
            </a:r>
            <a:r>
              <a:rPr lang="ja-JP" altLang="en-US" sz="32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㎝　足のサイズ</a:t>
            </a:r>
            <a:r>
              <a:rPr lang="en-US" altLang="ja-JP" sz="32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30.5</a:t>
            </a:r>
            <a:r>
              <a:rPr lang="ja-JP" altLang="en-US" sz="32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㎝</a:t>
            </a:r>
            <a:endParaRPr kumimoji="1" lang="ja-JP" altLang="en-US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4" name="テキスト ボックス 3"/>
          <p:cNvSpPr txBox="1"/>
          <p:nvPr/>
        </p:nvSpPr>
        <p:spPr>
          <a:xfrm>
            <a:off x="655645" y="4547903"/>
            <a:ext cx="92295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36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事業「無形固定資産」のカウンセリング</a:t>
            </a:r>
            <a:endParaRPr kumimoji="1" lang="ja-JP" altLang="en-US" sz="3600" dirty="0">
              <a:solidFill>
                <a:schemeClr val="tx1">
                  <a:lumMod val="50000"/>
                  <a:lumOff val="50000"/>
                </a:schemeClr>
              </a:solidFill>
              <a:latin typeface="HGPｺﾞｼｯｸM" panose="020B0600000000000000" pitchFamily="50" charset="-128"/>
              <a:ea typeface="HGPｺﾞｼｯｸM" panose="020B0600000000000000" pitchFamily="50" charset="-128"/>
            </a:endParaRP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2165420" y="3343260"/>
            <a:ext cx="6210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6000" b="1" i="1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Lucida Sans" panose="020B0602040502020204" pitchFamily="34" charset="0"/>
                <a:cs typeface="Lucida Sans" panose="020B0602040502020204" pitchFamily="34" charset="0"/>
              </a:rPr>
              <a:t>Backstage,inc</a:t>
            </a:r>
            <a:r>
              <a:rPr kumimoji="1" lang="en-US" altLang="ja-JP" sz="6000" b="1" i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Lucida Sans" panose="020B0602040502020204" pitchFamily="34" charset="0"/>
                <a:cs typeface="Lucida Sans" panose="020B0602040502020204" pitchFamily="34" charset="0"/>
              </a:rPr>
              <a:t>.</a:t>
            </a:r>
            <a:endParaRPr kumimoji="1" lang="ja-JP" altLang="en-US" sz="6000" b="1" i="1" dirty="0">
              <a:solidFill>
                <a:schemeClr val="tx1">
                  <a:lumMod val="50000"/>
                  <a:lumOff val="50000"/>
                </a:schemeClr>
              </a:solidFill>
              <a:latin typeface="Lucida Sans" panose="020B0602040502020204" pitchFamily="34" charset="0"/>
              <a:cs typeface="Lucida Sans" panose="020B0602040502020204" pitchFamily="34" charset="0"/>
            </a:endParaRPr>
          </a:p>
        </p:txBody>
      </p:sp>
      <p:sp>
        <p:nvSpPr>
          <p:cNvPr id="9" name="テキスト ボックス 8"/>
          <p:cNvSpPr txBox="1"/>
          <p:nvPr/>
        </p:nvSpPr>
        <p:spPr>
          <a:xfrm>
            <a:off x="416887" y="5383215"/>
            <a:ext cx="970706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36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（コミュニケーション開発・企業文化形成サポート）</a:t>
            </a:r>
            <a:endParaRPr kumimoji="1" lang="ja-JP" altLang="en-US" sz="3600" dirty="0">
              <a:solidFill>
                <a:schemeClr val="tx1">
                  <a:lumMod val="50000"/>
                  <a:lumOff val="50000"/>
                </a:schemeClr>
              </a:solidFill>
              <a:latin typeface="HGPｺﾞｼｯｸM" panose="020B0600000000000000" pitchFamily="50" charset="-128"/>
              <a:ea typeface="HGPｺﾞｼｯｸM" panose="020B0600000000000000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451899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7" grpId="0"/>
      <p:bldP spid="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9353770" cy="1320800"/>
          </a:xfrm>
        </p:spPr>
        <p:txBody>
          <a:bodyPr>
            <a:normAutofit fontScale="90000"/>
          </a:bodyPr>
          <a:lstStyle/>
          <a:p>
            <a:r>
              <a:rPr kumimoji="1" lang="ja-JP" altLang="en-US" sz="4800" dirty="0" smtClean="0"/>
              <a:t>　　　　　　</a:t>
            </a:r>
            <a:r>
              <a:rPr kumimoji="1" lang="ja-JP" altLang="en-US" sz="4400" dirty="0" smtClean="0"/>
              <a:t> </a:t>
            </a:r>
            <a:r>
              <a:rPr lang="ja-JP" altLang="en-US" sz="4400" dirty="0" smtClean="0">
                <a:solidFill>
                  <a:schemeClr val="accent2">
                    <a:lumMod val="50000"/>
                  </a:schemeClr>
                </a:solidFill>
              </a:rPr>
              <a:t>で大切にしていること</a:t>
            </a:r>
            <a:endParaRPr kumimoji="1" lang="ja-JP" altLang="en-US" sz="4400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4" name="コンテンツ プレースホルダー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334" y="632691"/>
            <a:ext cx="3429000" cy="628650"/>
          </a:xfrm>
        </p:spPr>
      </p:pic>
      <p:sp>
        <p:nvSpPr>
          <p:cNvPr id="6" name="コンテンツ プレースホルダー 2"/>
          <p:cNvSpPr txBox="1">
            <a:spLocks/>
          </p:cNvSpPr>
          <p:nvPr/>
        </p:nvSpPr>
        <p:spPr>
          <a:xfrm>
            <a:off x="1939931" y="1930400"/>
            <a:ext cx="7436081" cy="436055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kumimoji="1"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kumimoji="1"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kumimoji="1"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kumimoji="1"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kumimoji="1"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kumimoji="1"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kumimoji="1"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kumimoji="1"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kumimoji="1"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ja-JP" altLang="en-US" sz="4000" dirty="0">
                <a:solidFill>
                  <a:schemeClr val="accent1">
                    <a:lumMod val="50000"/>
                  </a:schemeClr>
                </a:solidFill>
              </a:rPr>
              <a:t>「巨人」よりも「</a:t>
            </a:r>
            <a:r>
              <a:rPr lang="ja-JP" altLang="en-US" sz="4000" b="1" dirty="0">
                <a:solidFill>
                  <a:schemeClr val="accent1">
                    <a:lumMod val="50000"/>
                  </a:schemeClr>
                </a:solidFill>
              </a:rPr>
              <a:t>阪神</a:t>
            </a:r>
            <a:r>
              <a:rPr lang="ja-JP" altLang="en-US" sz="4000" dirty="0" smtClean="0">
                <a:solidFill>
                  <a:schemeClr val="accent1">
                    <a:lumMod val="50000"/>
                  </a:schemeClr>
                </a:solidFill>
              </a:rPr>
              <a:t>」</a:t>
            </a:r>
            <a:endParaRPr lang="en-US" altLang="ja-JP" sz="4000" dirty="0" smtClean="0">
              <a:solidFill>
                <a:schemeClr val="accent1">
                  <a:lumMod val="50000"/>
                </a:schemeClr>
              </a:solidFill>
            </a:endParaRPr>
          </a:p>
          <a:p>
            <a:pPr>
              <a:lnSpc>
                <a:spcPct val="150000"/>
              </a:lnSpc>
            </a:pPr>
            <a:r>
              <a:rPr lang="ja-JP" altLang="en-US" sz="4000" dirty="0" smtClean="0">
                <a:solidFill>
                  <a:schemeClr val="accent1">
                    <a:lumMod val="50000"/>
                  </a:schemeClr>
                </a:solidFill>
              </a:rPr>
              <a:t>「</a:t>
            </a:r>
            <a:r>
              <a:rPr lang="ja-JP" altLang="en-US" sz="4000" dirty="0">
                <a:solidFill>
                  <a:schemeClr val="accent1">
                    <a:lumMod val="50000"/>
                  </a:schemeClr>
                </a:solidFill>
              </a:rPr>
              <a:t>競争」よりも「</a:t>
            </a:r>
            <a:r>
              <a:rPr lang="ja-JP" altLang="en-US" sz="4000" b="1" dirty="0">
                <a:solidFill>
                  <a:schemeClr val="accent1">
                    <a:lumMod val="50000"/>
                  </a:schemeClr>
                </a:solidFill>
              </a:rPr>
              <a:t>共創</a:t>
            </a:r>
            <a:r>
              <a:rPr lang="ja-JP" altLang="en-US" sz="4000" dirty="0">
                <a:solidFill>
                  <a:schemeClr val="accent1">
                    <a:lumMod val="50000"/>
                  </a:schemeClr>
                </a:solidFill>
              </a:rPr>
              <a:t>」</a:t>
            </a:r>
            <a:endParaRPr lang="en-US" altLang="ja-JP" sz="4000" dirty="0">
              <a:solidFill>
                <a:schemeClr val="accent1">
                  <a:lumMod val="50000"/>
                </a:schemeClr>
              </a:solidFill>
            </a:endParaRPr>
          </a:p>
          <a:p>
            <a:pPr>
              <a:lnSpc>
                <a:spcPct val="150000"/>
              </a:lnSpc>
            </a:pPr>
            <a:r>
              <a:rPr lang="ja-JP" altLang="en-US" sz="4000" dirty="0" smtClean="0">
                <a:solidFill>
                  <a:schemeClr val="accent1">
                    <a:lumMod val="50000"/>
                  </a:schemeClr>
                </a:solidFill>
              </a:rPr>
              <a:t>「</a:t>
            </a:r>
            <a:r>
              <a:rPr lang="ja-JP" altLang="en-US" sz="4000" b="1" dirty="0" smtClean="0">
                <a:solidFill>
                  <a:schemeClr val="accent1">
                    <a:lumMod val="50000"/>
                  </a:schemeClr>
                </a:solidFill>
              </a:rPr>
              <a:t>遊び心</a:t>
            </a:r>
            <a:r>
              <a:rPr lang="ja-JP" altLang="en-US" sz="4000" dirty="0" smtClean="0">
                <a:solidFill>
                  <a:schemeClr val="accent1">
                    <a:lumMod val="50000"/>
                  </a:schemeClr>
                </a:solidFill>
              </a:rPr>
              <a:t>」の</a:t>
            </a:r>
            <a:r>
              <a:rPr lang="ja-JP" altLang="en-US" sz="4000" dirty="0" smtClean="0">
                <a:solidFill>
                  <a:schemeClr val="accent1">
                    <a:lumMod val="50000"/>
                  </a:schemeClr>
                </a:solidFill>
              </a:rPr>
              <a:t>チカラ</a:t>
            </a:r>
            <a:endParaRPr lang="en-US" altLang="ja-JP" sz="4000" dirty="0" smtClean="0">
              <a:solidFill>
                <a:schemeClr val="accent1">
                  <a:lumMod val="50000"/>
                </a:schemeClr>
              </a:solidFill>
            </a:endParaRPr>
          </a:p>
          <a:p>
            <a:pPr>
              <a:lnSpc>
                <a:spcPct val="150000"/>
              </a:lnSpc>
            </a:pPr>
            <a:r>
              <a:rPr lang="ja-JP" altLang="en-US" sz="4000" dirty="0" smtClean="0">
                <a:solidFill>
                  <a:schemeClr val="accent1">
                    <a:lumMod val="50000"/>
                  </a:schemeClr>
                </a:solidFill>
              </a:rPr>
              <a:t>「笑顔」で</a:t>
            </a:r>
            <a:r>
              <a:rPr lang="ja-JP" altLang="en-US" sz="4000" b="1" dirty="0" smtClean="0">
                <a:solidFill>
                  <a:schemeClr val="accent1">
                    <a:lumMod val="50000"/>
                  </a:schemeClr>
                </a:solidFill>
              </a:rPr>
              <a:t>失敗</a:t>
            </a:r>
            <a:r>
              <a:rPr lang="ja-JP" altLang="en-US" sz="4000" dirty="0" smtClean="0">
                <a:solidFill>
                  <a:schemeClr val="accent1">
                    <a:lumMod val="50000"/>
                  </a:schemeClr>
                </a:solidFill>
              </a:rPr>
              <a:t>を</a:t>
            </a:r>
            <a:r>
              <a:rPr lang="ja-JP" altLang="en-US" sz="4000" dirty="0" err="1" smtClean="0">
                <a:solidFill>
                  <a:schemeClr val="accent1">
                    <a:lumMod val="50000"/>
                  </a:schemeClr>
                </a:solidFill>
              </a:rPr>
              <a:t>愉しむ</a:t>
            </a:r>
            <a:endParaRPr lang="en-US" altLang="ja-JP" sz="4000" dirty="0" smtClean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65070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16690" y="281916"/>
            <a:ext cx="9784610" cy="1320800"/>
          </a:xfrm>
        </p:spPr>
        <p:txBody>
          <a:bodyPr>
            <a:normAutofit/>
          </a:bodyPr>
          <a:lstStyle/>
          <a:p>
            <a:r>
              <a:rPr lang="ja-JP" altLang="en-US" sz="4800" dirty="0" smtClean="0"/>
              <a:t>　　　　　　</a:t>
            </a:r>
            <a:r>
              <a:rPr lang="ja-JP" altLang="en-US" sz="4000" dirty="0" smtClean="0"/>
              <a:t> </a:t>
            </a:r>
            <a:r>
              <a:rPr lang="ja-JP" altLang="en-US" sz="4000" dirty="0" smtClean="0">
                <a:solidFill>
                  <a:schemeClr val="accent2">
                    <a:lumMod val="50000"/>
                  </a:schemeClr>
                </a:solidFill>
              </a:rPr>
              <a:t>の着眼点（データ）</a:t>
            </a:r>
            <a:endParaRPr kumimoji="1" lang="ja-JP" altLang="en-US" sz="4000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4" name="コンテンツ プレースホルダー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179" y="313666"/>
            <a:ext cx="3429000" cy="628650"/>
          </a:xfrm>
        </p:spPr>
      </p:pic>
      <p:pic>
        <p:nvPicPr>
          <p:cNvPr id="7" name="図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9925" y="1446359"/>
            <a:ext cx="7934173" cy="5402278"/>
          </a:xfrm>
          <a:prstGeom prst="rect">
            <a:avLst/>
          </a:prstGeom>
        </p:spPr>
      </p:pic>
      <p:sp>
        <p:nvSpPr>
          <p:cNvPr id="5" name="コンテンツ プレースホルダー 2"/>
          <p:cNvSpPr txBox="1">
            <a:spLocks/>
          </p:cNvSpPr>
          <p:nvPr/>
        </p:nvSpPr>
        <p:spPr>
          <a:xfrm>
            <a:off x="5508995" y="1338045"/>
            <a:ext cx="4974356" cy="22108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kumimoji="1"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kumimoji="1"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kumimoji="1"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kumimoji="1"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kumimoji="1"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kumimoji="1"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kumimoji="1"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kumimoji="1"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kumimoji="1"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20000"/>
              </a:lnSpc>
              <a:buNone/>
            </a:pPr>
            <a:r>
              <a:rPr lang="ja-JP" altLang="en-US" sz="4000" b="1" dirty="0" smtClean="0">
                <a:solidFill>
                  <a:srgbClr val="FF0000"/>
                </a:solidFill>
              </a:rPr>
              <a:t>日本全国が過疎化</a:t>
            </a:r>
            <a:endParaRPr lang="en-US" altLang="ja-JP" sz="4000" b="1" dirty="0" smtClean="0">
              <a:solidFill>
                <a:srgbClr val="FF0000"/>
              </a:solidFill>
            </a:endParaRPr>
          </a:p>
          <a:p>
            <a:pPr marL="0" indent="0" algn="ctr">
              <a:buNone/>
            </a:pPr>
            <a:r>
              <a:rPr lang="ja-JP" altLang="en-US" sz="4000" b="1" dirty="0" smtClean="0">
                <a:solidFill>
                  <a:srgbClr val="FF0000"/>
                </a:solidFill>
              </a:rPr>
              <a:t>マーケット縮小</a:t>
            </a:r>
            <a:endParaRPr lang="ja-JP" altLang="en-US" sz="4000" b="1" dirty="0">
              <a:solidFill>
                <a:srgbClr val="FF0000"/>
              </a:solidFill>
            </a:endParaRPr>
          </a:p>
        </p:txBody>
      </p:sp>
      <p:sp>
        <p:nvSpPr>
          <p:cNvPr id="8" name="正方形/長方形 7"/>
          <p:cNvSpPr/>
          <p:nvPr/>
        </p:nvSpPr>
        <p:spPr>
          <a:xfrm>
            <a:off x="6790544" y="3987384"/>
            <a:ext cx="284813" cy="1723868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正方形/長方形 8"/>
          <p:cNvSpPr/>
          <p:nvPr/>
        </p:nvSpPr>
        <p:spPr>
          <a:xfrm>
            <a:off x="7824866" y="4422098"/>
            <a:ext cx="299803" cy="1289154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6136898" y="5887611"/>
            <a:ext cx="159210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3600" dirty="0" smtClean="0">
                <a:solidFill>
                  <a:srgbClr val="FF0000"/>
                </a:solidFill>
              </a:rPr>
              <a:t>▲</a:t>
            </a:r>
            <a:r>
              <a:rPr kumimoji="1" lang="en-US" altLang="ja-JP" sz="3600" dirty="0" smtClean="0">
                <a:solidFill>
                  <a:srgbClr val="FF0000"/>
                </a:solidFill>
              </a:rPr>
              <a:t>30</a:t>
            </a:r>
            <a:r>
              <a:rPr kumimoji="1" lang="ja-JP" altLang="en-US" sz="3600" dirty="0" smtClean="0">
                <a:solidFill>
                  <a:srgbClr val="FF0000"/>
                </a:solidFill>
              </a:rPr>
              <a:t>％</a:t>
            </a:r>
            <a:endParaRPr kumimoji="1" lang="ja-JP" altLang="en-US" sz="3600" dirty="0">
              <a:solidFill>
                <a:srgbClr val="FF0000"/>
              </a:solidFill>
            </a:endParaRPr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8198046" y="4552457"/>
            <a:ext cx="159210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3600" dirty="0" smtClean="0">
                <a:solidFill>
                  <a:srgbClr val="FF0000"/>
                </a:solidFill>
              </a:rPr>
              <a:t>▲</a:t>
            </a:r>
            <a:r>
              <a:rPr kumimoji="1" lang="en-US" altLang="ja-JP" sz="3600" dirty="0" smtClean="0">
                <a:solidFill>
                  <a:srgbClr val="FF0000"/>
                </a:solidFill>
              </a:rPr>
              <a:t>50</a:t>
            </a:r>
            <a:r>
              <a:rPr kumimoji="1" lang="ja-JP" altLang="en-US" sz="3600" dirty="0" smtClean="0">
                <a:solidFill>
                  <a:srgbClr val="FF0000"/>
                </a:solidFill>
              </a:rPr>
              <a:t>％</a:t>
            </a:r>
            <a:endParaRPr kumimoji="1" lang="ja-JP" altLang="en-US" sz="36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76254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/>
      <p:bldP spid="1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テキスト ボックス 8"/>
          <p:cNvSpPr txBox="1"/>
          <p:nvPr/>
        </p:nvSpPr>
        <p:spPr>
          <a:xfrm>
            <a:off x="1745673" y="2939591"/>
            <a:ext cx="8492326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ja-JP" altLang="en-US" sz="4000" dirty="0" smtClean="0">
                <a:solidFill>
                  <a:srgbClr val="FF0000"/>
                </a:solidFill>
              </a:rPr>
              <a:t>「経済成長」があり得ない</a:t>
            </a:r>
            <a:endParaRPr lang="en-US" altLang="ja-JP" sz="4000" dirty="0" smtClean="0">
              <a:solidFill>
                <a:srgbClr val="FF0000"/>
              </a:solidFill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ja-JP" altLang="en-US" sz="4000" dirty="0" smtClean="0">
                <a:solidFill>
                  <a:srgbClr val="FF0000"/>
                </a:solidFill>
              </a:rPr>
              <a:t> モノを</a:t>
            </a:r>
            <a:r>
              <a:rPr lang="ja-JP" altLang="en-US" sz="4000" dirty="0">
                <a:solidFill>
                  <a:srgbClr val="FF0000"/>
                </a:solidFill>
              </a:rPr>
              <a:t>作</a:t>
            </a:r>
            <a:r>
              <a:rPr lang="ja-JP" altLang="en-US" sz="4000" dirty="0" smtClean="0">
                <a:solidFill>
                  <a:srgbClr val="FF0000"/>
                </a:solidFill>
              </a:rPr>
              <a:t>っても売れない時代</a:t>
            </a:r>
            <a:endParaRPr lang="en-US" altLang="ja-JP" sz="4000" dirty="0">
              <a:solidFill>
                <a:srgbClr val="FF0000"/>
              </a:solidFill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kumimoji="1" lang="ja-JP" altLang="en-US" sz="4000" dirty="0" smtClean="0">
                <a:solidFill>
                  <a:srgbClr val="FF0000"/>
                </a:solidFill>
              </a:rPr>
              <a:t> そこで成り立つ経済こそ大切</a:t>
            </a:r>
            <a:endParaRPr kumimoji="1" lang="ja-JP" altLang="en-US" sz="4000" dirty="0">
              <a:solidFill>
                <a:srgbClr val="FF0000"/>
              </a:solidFill>
            </a:endParaRPr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439386" y="617012"/>
            <a:ext cx="10082151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kumimoji="1" lang="ja-JP" altLang="en-US" sz="4000" dirty="0" smtClean="0">
                <a:solidFill>
                  <a:schemeClr val="accent1">
                    <a:lumMod val="50000"/>
                  </a:schemeClr>
                </a:solidFill>
              </a:rPr>
              <a:t>我々も先代も経験したことがない</a:t>
            </a:r>
            <a:endParaRPr kumimoji="1" lang="en-US" altLang="ja-JP" sz="4000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algn="ctr">
              <a:lnSpc>
                <a:spcPct val="150000"/>
              </a:lnSpc>
            </a:pPr>
            <a:r>
              <a:rPr kumimoji="1" lang="ja-JP" altLang="en-US" sz="4000" dirty="0" smtClean="0">
                <a:solidFill>
                  <a:schemeClr val="accent1">
                    <a:lumMod val="50000"/>
                  </a:schemeClr>
                </a:solidFill>
              </a:rPr>
              <a:t>加速度的マーケット縮小の環境</a:t>
            </a:r>
            <a:endParaRPr kumimoji="1" lang="ja-JP" altLang="en-US" sz="4000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49559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テキスト ボックス 7"/>
          <p:cNvSpPr txBox="1"/>
          <p:nvPr/>
        </p:nvSpPr>
        <p:spPr>
          <a:xfrm>
            <a:off x="331114" y="311426"/>
            <a:ext cx="1084455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800" u="sng" dirty="0" smtClean="0">
                <a:solidFill>
                  <a:schemeClr val="accent2">
                    <a:lumMod val="75000"/>
                  </a:schemeClr>
                </a:solidFill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関西は東京よりも</a:t>
            </a:r>
            <a:r>
              <a:rPr kumimoji="1" lang="ja-JP" altLang="en-US" sz="4800" u="sng" dirty="0" smtClean="0">
                <a:solidFill>
                  <a:srgbClr val="54A107"/>
                </a:solidFill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「先進国」</a:t>
            </a:r>
            <a:endParaRPr kumimoji="1" lang="ja-JP" altLang="en-US" sz="4800" u="sng" dirty="0">
              <a:solidFill>
                <a:srgbClr val="54A107"/>
              </a:solidFill>
              <a:latin typeface="HGPｺﾞｼｯｸM" panose="020B0600000000000000" pitchFamily="50" charset="-128"/>
              <a:ea typeface="HGPｺﾞｼｯｸM" panose="020B0600000000000000" pitchFamily="50" charset="-128"/>
            </a:endParaRPr>
          </a:p>
        </p:txBody>
      </p:sp>
      <p:sp>
        <p:nvSpPr>
          <p:cNvPr id="9" name="テキスト ボックス 8"/>
          <p:cNvSpPr txBox="1"/>
          <p:nvPr/>
        </p:nvSpPr>
        <p:spPr>
          <a:xfrm>
            <a:off x="3884889" y="1536962"/>
            <a:ext cx="5540991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kumimoji="1" lang="ja-JP" altLang="en-US" sz="4000" dirty="0" smtClean="0">
                <a:solidFill>
                  <a:schemeClr val="accent2">
                    <a:lumMod val="75000"/>
                  </a:schemeClr>
                </a:solidFill>
              </a:rPr>
              <a:t>慢性的不況</a:t>
            </a:r>
            <a:endParaRPr kumimoji="1" lang="en-US" altLang="ja-JP" sz="4000" dirty="0" smtClean="0">
              <a:solidFill>
                <a:schemeClr val="accent2">
                  <a:lumMod val="75000"/>
                </a:schemeClr>
              </a:solidFill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kumimoji="1" lang="ja-JP" altLang="en-US" sz="4000" dirty="0" smtClean="0">
                <a:solidFill>
                  <a:schemeClr val="accent2">
                    <a:lumMod val="75000"/>
                  </a:schemeClr>
                </a:solidFill>
              </a:rPr>
              <a:t>過疎化進行</a:t>
            </a:r>
            <a:endParaRPr kumimoji="1" lang="ja-JP" altLang="en-US" sz="40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5" name="タイトル 1"/>
          <p:cNvSpPr>
            <a:spLocks noGrp="1"/>
          </p:cNvSpPr>
          <p:nvPr>
            <p:ph type="title"/>
          </p:nvPr>
        </p:nvSpPr>
        <p:spPr>
          <a:xfrm>
            <a:off x="495591" y="3566163"/>
            <a:ext cx="10515600" cy="1325563"/>
          </a:xfrm>
        </p:spPr>
        <p:txBody>
          <a:bodyPr>
            <a:normAutofit/>
          </a:bodyPr>
          <a:lstStyle/>
          <a:p>
            <a:r>
              <a:rPr lang="ja-JP" altLang="en-US" dirty="0" smtClean="0">
                <a:solidFill>
                  <a:srgbClr val="54A107"/>
                </a:solidFill>
              </a:rPr>
              <a:t>せやねん！</a:t>
            </a:r>
            <a:r>
              <a:rPr lang="en-US" altLang="ja-JP" dirty="0" smtClean="0">
                <a:solidFill>
                  <a:srgbClr val="54A107"/>
                </a:solidFill>
              </a:rPr>
              <a:t/>
            </a:r>
            <a:br>
              <a:rPr lang="en-US" altLang="ja-JP" dirty="0" smtClean="0">
                <a:solidFill>
                  <a:srgbClr val="54A107"/>
                </a:solidFill>
              </a:rPr>
            </a:br>
            <a:r>
              <a:rPr lang="ja-JP" altLang="en-US" dirty="0" smtClean="0">
                <a:solidFill>
                  <a:srgbClr val="54A107"/>
                </a:solidFill>
              </a:rPr>
              <a:t>関西の方が、めちゃ先進的や</a:t>
            </a:r>
            <a:r>
              <a:rPr lang="ja-JP" altLang="en-US" dirty="0" err="1" smtClean="0">
                <a:solidFill>
                  <a:srgbClr val="54A107"/>
                </a:solidFill>
              </a:rPr>
              <a:t>ねん</a:t>
            </a:r>
            <a:r>
              <a:rPr lang="ja-JP" altLang="en-US" dirty="0" smtClean="0">
                <a:solidFill>
                  <a:srgbClr val="54A107"/>
                </a:solidFill>
              </a:rPr>
              <a:t>！！</a:t>
            </a:r>
            <a:endParaRPr kumimoji="1" lang="ja-JP" altLang="en-US" dirty="0">
              <a:solidFill>
                <a:srgbClr val="54A107"/>
              </a:solidFill>
            </a:endParaRP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3884889" y="5058880"/>
            <a:ext cx="4851008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a-GE" altLang="ja-JP" sz="7200" dirty="0">
                <a:solidFill>
                  <a:schemeClr val="accent2"/>
                </a:solidFill>
              </a:rPr>
              <a:t>(≖ლ≖</a:t>
            </a:r>
            <a:r>
              <a:rPr lang="th-TH" altLang="ja-JP" sz="7200" dirty="0">
                <a:solidFill>
                  <a:schemeClr val="accent2"/>
                </a:solidFill>
              </a:rPr>
              <a:t>๑ </a:t>
            </a:r>
            <a:r>
              <a:rPr lang="th-TH" altLang="ja-JP" sz="7200" dirty="0" smtClean="0">
                <a:solidFill>
                  <a:schemeClr val="accent2"/>
                </a:solidFill>
              </a:rPr>
              <a:t>)</a:t>
            </a:r>
            <a:r>
              <a:rPr lang="ja-JP" altLang="en-US" sz="7200" dirty="0">
                <a:solidFill>
                  <a:schemeClr val="accent2"/>
                </a:solidFill>
              </a:rPr>
              <a:t>ﾌﾟｯ</a:t>
            </a:r>
            <a:endParaRPr kumimoji="1" lang="ja-JP" altLang="en-US" sz="7200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24217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5" grpId="0"/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>
                <a:solidFill>
                  <a:schemeClr val="accent2">
                    <a:lumMod val="50000"/>
                  </a:schemeClr>
                </a:solidFill>
              </a:rPr>
              <a:t>だからこそ</a:t>
            </a:r>
            <a:r>
              <a:rPr kumimoji="1" lang="en-US" altLang="ja-JP" dirty="0" smtClean="0">
                <a:solidFill>
                  <a:schemeClr val="accent2">
                    <a:lumMod val="50000"/>
                  </a:schemeClr>
                </a:solidFill>
              </a:rPr>
              <a:t>…</a:t>
            </a:r>
            <a:endParaRPr kumimoji="1" lang="ja-JP" altLang="en-US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4" name="コンテンツ プレースホルダー 2"/>
          <p:cNvSpPr txBox="1">
            <a:spLocks/>
          </p:cNvSpPr>
          <p:nvPr/>
        </p:nvSpPr>
        <p:spPr>
          <a:xfrm>
            <a:off x="1332955" y="2291936"/>
            <a:ext cx="7941047" cy="258882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kumimoji="1"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kumimoji="1"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kumimoji="1"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kumimoji="1"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kumimoji="1"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kumimoji="1"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kumimoji="1"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kumimoji="1"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kumimoji="1"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ja-JP" altLang="en-US" sz="4800" dirty="0">
                <a:solidFill>
                  <a:schemeClr val="accent1">
                    <a:lumMod val="50000"/>
                  </a:schemeClr>
                </a:solidFill>
              </a:rPr>
              <a:t>「巨人」よりも「</a:t>
            </a:r>
            <a:r>
              <a:rPr lang="ja-JP" altLang="en-US" sz="4800" b="1" dirty="0">
                <a:solidFill>
                  <a:schemeClr val="accent1">
                    <a:lumMod val="50000"/>
                  </a:schemeClr>
                </a:solidFill>
              </a:rPr>
              <a:t>阪神</a:t>
            </a:r>
            <a:r>
              <a:rPr lang="ja-JP" altLang="en-US" sz="4800" dirty="0" smtClean="0">
                <a:solidFill>
                  <a:schemeClr val="accent1">
                    <a:lumMod val="50000"/>
                  </a:schemeClr>
                </a:solidFill>
              </a:rPr>
              <a:t>」</a:t>
            </a:r>
            <a:endParaRPr lang="en-US" altLang="ja-JP" sz="4800" dirty="0" smtClean="0">
              <a:solidFill>
                <a:schemeClr val="accent1">
                  <a:lumMod val="50000"/>
                </a:schemeClr>
              </a:solidFill>
            </a:endParaRPr>
          </a:p>
          <a:p>
            <a:pPr>
              <a:lnSpc>
                <a:spcPct val="150000"/>
              </a:lnSpc>
            </a:pPr>
            <a:r>
              <a:rPr lang="ja-JP" altLang="en-US" sz="4800" dirty="0" smtClean="0">
                <a:solidFill>
                  <a:schemeClr val="accent1">
                    <a:lumMod val="50000"/>
                  </a:schemeClr>
                </a:solidFill>
              </a:rPr>
              <a:t>「</a:t>
            </a:r>
            <a:r>
              <a:rPr lang="ja-JP" altLang="en-US" sz="4800" dirty="0">
                <a:solidFill>
                  <a:schemeClr val="accent1">
                    <a:lumMod val="50000"/>
                  </a:schemeClr>
                </a:solidFill>
              </a:rPr>
              <a:t>競争」よりも「</a:t>
            </a:r>
            <a:r>
              <a:rPr lang="ja-JP" altLang="en-US" sz="4800" b="1" dirty="0">
                <a:solidFill>
                  <a:schemeClr val="accent1">
                    <a:lumMod val="50000"/>
                  </a:schemeClr>
                </a:solidFill>
              </a:rPr>
              <a:t>共</a:t>
            </a:r>
            <a:r>
              <a:rPr lang="ja-JP" altLang="en-US" sz="4800" b="1" dirty="0" smtClean="0">
                <a:solidFill>
                  <a:schemeClr val="accent1">
                    <a:lumMod val="50000"/>
                  </a:schemeClr>
                </a:solidFill>
              </a:rPr>
              <a:t>創</a:t>
            </a:r>
            <a:r>
              <a:rPr lang="ja-JP" altLang="en-US" sz="4800" dirty="0" smtClean="0">
                <a:solidFill>
                  <a:schemeClr val="accent1">
                    <a:lumMod val="50000"/>
                  </a:schemeClr>
                </a:solidFill>
              </a:rPr>
              <a:t>」</a:t>
            </a:r>
            <a:endParaRPr lang="en-US" altLang="ja-JP" sz="4800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55563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円/楕円 3"/>
          <p:cNvSpPr/>
          <p:nvPr/>
        </p:nvSpPr>
        <p:spPr>
          <a:xfrm>
            <a:off x="192646" y="4204523"/>
            <a:ext cx="1934825" cy="1380993"/>
          </a:xfrm>
          <a:prstGeom prst="ellipse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3200" dirty="0" smtClean="0"/>
              <a:t>顧 客</a:t>
            </a:r>
            <a:endParaRPr kumimoji="1" lang="ja-JP" altLang="en-US" sz="3200" dirty="0"/>
          </a:p>
        </p:txBody>
      </p:sp>
      <p:sp>
        <p:nvSpPr>
          <p:cNvPr id="3" name="テキスト ボックス 2"/>
          <p:cNvSpPr txBox="1"/>
          <p:nvPr/>
        </p:nvSpPr>
        <p:spPr>
          <a:xfrm>
            <a:off x="1160059" y="2268478"/>
            <a:ext cx="572464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3600" dirty="0" smtClean="0"/>
              <a:t>通常の交流会（名刺交換）</a:t>
            </a:r>
            <a:endParaRPr kumimoji="1" lang="ja-JP" altLang="en-US" sz="3600" dirty="0"/>
          </a:p>
        </p:txBody>
      </p:sp>
      <p:sp>
        <p:nvSpPr>
          <p:cNvPr id="5" name="円/楕円 4"/>
          <p:cNvSpPr/>
          <p:nvPr/>
        </p:nvSpPr>
        <p:spPr>
          <a:xfrm>
            <a:off x="1610434" y="3276811"/>
            <a:ext cx="2565779" cy="177724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3200" dirty="0" smtClean="0"/>
              <a:t>A</a:t>
            </a:r>
            <a:r>
              <a:rPr kumimoji="1" lang="ja-JP" altLang="en-US" sz="3200" dirty="0" smtClean="0"/>
              <a:t>さん</a:t>
            </a:r>
            <a:endParaRPr kumimoji="1" lang="ja-JP" altLang="en-US" sz="3200" dirty="0"/>
          </a:p>
        </p:txBody>
      </p:sp>
      <p:sp>
        <p:nvSpPr>
          <p:cNvPr id="7" name="右矢印 6"/>
          <p:cNvSpPr/>
          <p:nvPr/>
        </p:nvSpPr>
        <p:spPr>
          <a:xfrm>
            <a:off x="4361595" y="3276811"/>
            <a:ext cx="1637731" cy="68104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右矢印 7"/>
          <p:cNvSpPr/>
          <p:nvPr/>
        </p:nvSpPr>
        <p:spPr>
          <a:xfrm flipH="1">
            <a:off x="4285396" y="4285144"/>
            <a:ext cx="1637731" cy="68104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円/楕円 8"/>
          <p:cNvSpPr/>
          <p:nvPr/>
        </p:nvSpPr>
        <p:spPr>
          <a:xfrm>
            <a:off x="8044655" y="4297951"/>
            <a:ext cx="1934825" cy="1380993"/>
          </a:xfrm>
          <a:prstGeom prst="ellipse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3200" dirty="0" smtClean="0"/>
              <a:t>顧 客</a:t>
            </a:r>
            <a:endParaRPr kumimoji="1" lang="ja-JP" altLang="en-US" sz="3200" dirty="0"/>
          </a:p>
        </p:txBody>
      </p:sp>
      <p:sp>
        <p:nvSpPr>
          <p:cNvPr id="6" name="円/楕円 5"/>
          <p:cNvSpPr/>
          <p:nvPr/>
        </p:nvSpPr>
        <p:spPr>
          <a:xfrm>
            <a:off x="6184708" y="3276811"/>
            <a:ext cx="2565779" cy="177724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3200" dirty="0" smtClean="0"/>
              <a:t>B</a:t>
            </a:r>
            <a:r>
              <a:rPr kumimoji="1" lang="ja-JP" altLang="en-US" sz="3200" dirty="0" smtClean="0"/>
              <a:t>さん</a:t>
            </a:r>
            <a:endParaRPr kumimoji="1" lang="ja-JP" altLang="en-US" sz="3200" dirty="0"/>
          </a:p>
        </p:txBody>
      </p:sp>
      <p:sp>
        <p:nvSpPr>
          <p:cNvPr id="14" name="タイトル 1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 smtClean="0">
                <a:solidFill>
                  <a:schemeClr val="accent2">
                    <a:lumMod val="50000"/>
                  </a:schemeClr>
                </a:solidFill>
              </a:rPr>
              <a:t>よく見かけるスタイル</a:t>
            </a:r>
            <a:endParaRPr kumimoji="1" lang="ja-JP" altLang="en-US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67146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 animBg="1"/>
      <p:bldP spid="8" grpId="0" animBg="1"/>
      <p:bldP spid="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円/楕円 4"/>
          <p:cNvSpPr/>
          <p:nvPr/>
        </p:nvSpPr>
        <p:spPr>
          <a:xfrm>
            <a:off x="499914" y="3469396"/>
            <a:ext cx="2565779" cy="177724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3200" dirty="0" smtClean="0"/>
              <a:t>A</a:t>
            </a:r>
            <a:r>
              <a:rPr kumimoji="1" lang="ja-JP" altLang="en-US" sz="3200" dirty="0" smtClean="0"/>
              <a:t>さん</a:t>
            </a:r>
            <a:endParaRPr kumimoji="1" lang="ja-JP" altLang="en-US" sz="3200" dirty="0"/>
          </a:p>
        </p:txBody>
      </p:sp>
      <p:sp>
        <p:nvSpPr>
          <p:cNvPr id="6" name="円/楕円 5"/>
          <p:cNvSpPr/>
          <p:nvPr/>
        </p:nvSpPr>
        <p:spPr>
          <a:xfrm>
            <a:off x="7497168" y="3469396"/>
            <a:ext cx="2565779" cy="177724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3200" dirty="0" smtClean="0"/>
              <a:t>D</a:t>
            </a:r>
            <a:r>
              <a:rPr kumimoji="1" lang="ja-JP" altLang="en-US" sz="3200" dirty="0" smtClean="0"/>
              <a:t>さん</a:t>
            </a:r>
            <a:endParaRPr kumimoji="1" lang="ja-JP" altLang="en-US" sz="3200" dirty="0"/>
          </a:p>
        </p:txBody>
      </p:sp>
      <p:sp>
        <p:nvSpPr>
          <p:cNvPr id="10" name="円/楕円 9"/>
          <p:cNvSpPr/>
          <p:nvPr/>
        </p:nvSpPr>
        <p:spPr>
          <a:xfrm>
            <a:off x="5772750" y="5047081"/>
            <a:ext cx="2565779" cy="177724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3200" dirty="0" smtClean="0"/>
              <a:t>C</a:t>
            </a:r>
            <a:r>
              <a:rPr kumimoji="1" lang="ja-JP" altLang="en-US" sz="3200" dirty="0" smtClean="0"/>
              <a:t>さん</a:t>
            </a:r>
            <a:endParaRPr kumimoji="1" lang="ja-JP" altLang="en-US" sz="3200" dirty="0"/>
          </a:p>
        </p:txBody>
      </p:sp>
      <p:sp>
        <p:nvSpPr>
          <p:cNvPr id="11" name="円/楕円 10"/>
          <p:cNvSpPr/>
          <p:nvPr/>
        </p:nvSpPr>
        <p:spPr>
          <a:xfrm>
            <a:off x="2224331" y="5047081"/>
            <a:ext cx="2565779" cy="177724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3200" dirty="0" smtClean="0"/>
              <a:t>B</a:t>
            </a:r>
            <a:r>
              <a:rPr kumimoji="1" lang="ja-JP" altLang="en-US" sz="3200" dirty="0" smtClean="0"/>
              <a:t>さん</a:t>
            </a:r>
            <a:endParaRPr kumimoji="1" lang="ja-JP" altLang="en-US" sz="3200" dirty="0"/>
          </a:p>
        </p:txBody>
      </p:sp>
      <p:sp>
        <p:nvSpPr>
          <p:cNvPr id="15" name="角丸四角形 14"/>
          <p:cNvSpPr/>
          <p:nvPr/>
        </p:nvSpPr>
        <p:spPr>
          <a:xfrm>
            <a:off x="2197037" y="1826800"/>
            <a:ext cx="6141492" cy="968991"/>
          </a:xfrm>
          <a:prstGeom prst="roundRec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3600" dirty="0" smtClean="0"/>
              <a:t>仮想の顧客像・ビジネス</a:t>
            </a:r>
            <a:endParaRPr kumimoji="1" lang="ja-JP" altLang="en-US" sz="3600" dirty="0"/>
          </a:p>
        </p:txBody>
      </p:sp>
      <p:sp>
        <p:nvSpPr>
          <p:cNvPr id="17" name="右矢印 16"/>
          <p:cNvSpPr/>
          <p:nvPr/>
        </p:nvSpPr>
        <p:spPr>
          <a:xfrm rot="19238353">
            <a:off x="2668512" y="3297534"/>
            <a:ext cx="1295281" cy="42110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" name="右矢印 17"/>
          <p:cNvSpPr/>
          <p:nvPr/>
        </p:nvSpPr>
        <p:spPr>
          <a:xfrm rot="13059655">
            <a:off x="6599068" y="3305159"/>
            <a:ext cx="1295281" cy="42110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" name="右矢印 19"/>
          <p:cNvSpPr/>
          <p:nvPr/>
        </p:nvSpPr>
        <p:spPr>
          <a:xfrm rot="16200000">
            <a:off x="5504452" y="4676826"/>
            <a:ext cx="1295281" cy="42110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" name="右矢印 21"/>
          <p:cNvSpPr/>
          <p:nvPr/>
        </p:nvSpPr>
        <p:spPr>
          <a:xfrm rot="16200000">
            <a:off x="3855977" y="4676826"/>
            <a:ext cx="1295281" cy="42110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" name="テキスト ボックス 22"/>
          <p:cNvSpPr txBox="1"/>
          <p:nvPr/>
        </p:nvSpPr>
        <p:spPr>
          <a:xfrm>
            <a:off x="4477032" y="3251200"/>
            <a:ext cx="160172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4800" dirty="0" smtClean="0">
                <a:solidFill>
                  <a:srgbClr val="002060"/>
                </a:solidFill>
              </a:rPr>
              <a:t>共 有</a:t>
            </a:r>
            <a:endParaRPr kumimoji="1" lang="ja-JP" altLang="en-US" sz="4800" dirty="0">
              <a:solidFill>
                <a:srgbClr val="002060"/>
              </a:solidFill>
            </a:endParaRPr>
          </a:p>
        </p:txBody>
      </p:sp>
      <p:sp>
        <p:nvSpPr>
          <p:cNvPr id="13" name="フローチャート: 代替処理 12"/>
          <p:cNvSpPr/>
          <p:nvPr/>
        </p:nvSpPr>
        <p:spPr>
          <a:xfrm>
            <a:off x="2196885" y="3932215"/>
            <a:ext cx="6141644" cy="1094521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3200" b="1" dirty="0" smtClean="0">
                <a:solidFill>
                  <a:srgbClr val="002060"/>
                </a:solidFill>
              </a:rPr>
              <a:t>競争よりも「共創」</a:t>
            </a:r>
            <a:endParaRPr kumimoji="1" lang="ja-JP" altLang="en-US" sz="3200" b="1" dirty="0">
              <a:solidFill>
                <a:srgbClr val="002060"/>
              </a:solidFill>
            </a:endParaRPr>
          </a:p>
        </p:txBody>
      </p:sp>
      <p:sp>
        <p:nvSpPr>
          <p:cNvPr id="16" name="タイトル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10340436" cy="1320800"/>
          </a:xfrm>
        </p:spPr>
        <p:txBody>
          <a:bodyPr>
            <a:noAutofit/>
          </a:bodyPr>
          <a:lstStyle/>
          <a:p>
            <a:r>
              <a:rPr kumimoji="1" lang="ja-JP" altLang="en-US" sz="4400" dirty="0" smtClean="0"/>
              <a:t>　　　　　　 </a:t>
            </a:r>
            <a:r>
              <a:rPr kumimoji="1" lang="ja-JP" altLang="en-US" sz="4400" dirty="0" smtClean="0">
                <a:solidFill>
                  <a:schemeClr val="accent2">
                    <a:lumMod val="50000"/>
                  </a:schemeClr>
                </a:solidFill>
              </a:rPr>
              <a:t>独特の交流スタイル</a:t>
            </a:r>
            <a:endParaRPr kumimoji="1" lang="ja-JP" altLang="en-US" sz="4400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19" name="コンテンツ プレースホルダー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334" y="632691"/>
            <a:ext cx="3429000" cy="628650"/>
          </a:xfrm>
        </p:spPr>
      </p:pic>
    </p:spTree>
    <p:extLst>
      <p:ext uri="{BB962C8B-B14F-4D97-AF65-F5344CB8AC3E}">
        <p14:creationId xmlns:p14="http://schemas.microsoft.com/office/powerpoint/2010/main" val="623189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7" grpId="0" animBg="1"/>
      <p:bldP spid="18" grpId="0" animBg="1"/>
      <p:bldP spid="20" grpId="0" animBg="1"/>
      <p:bldP spid="22" grpId="0" animBg="1"/>
      <p:bldP spid="23" grpId="0"/>
      <p:bldP spid="13" grpId="0" animBg="1"/>
    </p:bldLst>
  </p:timing>
</p:sld>
</file>

<file path=ppt/theme/theme1.xml><?xml version="1.0" encoding="utf-8"?>
<a:theme xmlns:a="http://schemas.openxmlformats.org/drawingml/2006/main" name="ファセット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5FCBEF"/>
      </a:accent1>
      <a:accent2>
        <a:srgbClr val="2E83C3"/>
      </a:accent2>
      <a:accent3>
        <a:srgbClr val="42D0A2"/>
      </a:accent3>
      <a:accent4>
        <a:srgbClr val="2E946B"/>
      </a:accent4>
      <a:accent5>
        <a:srgbClr val="42B051"/>
      </a:accent5>
      <a:accent6>
        <a:srgbClr val="96D141"/>
      </a:accent6>
      <a:hlink>
        <a:srgbClr val="3FCDE7"/>
      </a:hlink>
      <a:folHlink>
        <a:srgbClr val="A9D3E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0B5AB586-D108-4FC1-8368-649FE654B89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1091</TotalTime>
  <Words>307</Words>
  <Application>Microsoft Office PowerPoint</Application>
  <PresentationFormat>ワイド画面</PresentationFormat>
  <Paragraphs>73</Paragraphs>
  <Slides>16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8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16</vt:i4>
      </vt:variant>
    </vt:vector>
  </HeadingPairs>
  <TitlesOfParts>
    <vt:vector size="25" baseType="lpstr">
      <vt:lpstr>HGPｺﾞｼｯｸM</vt:lpstr>
      <vt:lpstr>メイリオ</vt:lpstr>
      <vt:lpstr>Arial</vt:lpstr>
      <vt:lpstr>IrisUPC</vt:lpstr>
      <vt:lpstr>Lucida Sans</vt:lpstr>
      <vt:lpstr>Sylfaen</vt:lpstr>
      <vt:lpstr>Trebuchet MS</vt:lpstr>
      <vt:lpstr>Wingdings 3</vt:lpstr>
      <vt:lpstr>ファセット</vt:lpstr>
      <vt:lpstr>PowerPoint プレゼンテーション</vt:lpstr>
      <vt:lpstr>ファシリテーター「河合 義徳」</vt:lpstr>
      <vt:lpstr>　　　　　　 で大切にしていること</vt:lpstr>
      <vt:lpstr>　　　　　　 の着眼点（データ）</vt:lpstr>
      <vt:lpstr>PowerPoint プレゼンテーション</vt:lpstr>
      <vt:lpstr>せやねん！ 関西の方が、めちゃ先進的やねん！！</vt:lpstr>
      <vt:lpstr>だからこそ…</vt:lpstr>
      <vt:lpstr>よく見かけるスタイル</vt:lpstr>
      <vt:lpstr>　　　　　　 独特の交流スタイル</vt:lpstr>
      <vt:lpstr>「共創」相手が集まると…</vt:lpstr>
      <vt:lpstr>「遊び心」のチカラ</vt:lpstr>
      <vt:lpstr>「成果を上げる」という概念の共有</vt:lpstr>
      <vt:lpstr>「遊び心」のチカラ</vt:lpstr>
      <vt:lpstr>　　　　　　　　で起きる可能性</vt:lpstr>
      <vt:lpstr>　　　　　　方向性のまとめ</vt:lpstr>
      <vt:lpstr>さ、今日も皆さん 楽しく「成果」を出すトレーニングを！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yoshinori kawai</dc:creator>
  <cp:lastModifiedBy>yoshinori kawai</cp:lastModifiedBy>
  <cp:revision>72</cp:revision>
  <dcterms:created xsi:type="dcterms:W3CDTF">2014-07-10T07:14:45Z</dcterms:created>
  <dcterms:modified xsi:type="dcterms:W3CDTF">2015-03-12T13:18:12Z</dcterms:modified>
</cp:coreProperties>
</file>