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3" r:id="rId6"/>
    <p:sldId id="274" r:id="rId7"/>
    <p:sldId id="272" r:id="rId8"/>
    <p:sldId id="276" r:id="rId9"/>
    <p:sldId id="278" r:id="rId10"/>
    <p:sldId id="259" r:id="rId11"/>
    <p:sldId id="262" r:id="rId12"/>
    <p:sldId id="263" r:id="rId13"/>
    <p:sldId id="281" r:id="rId14"/>
    <p:sldId id="269" r:id="rId15"/>
    <p:sldId id="265" r:id="rId16"/>
    <p:sldId id="260" r:id="rId17"/>
    <p:sldId id="268" r:id="rId18"/>
    <p:sldId id="261" r:id="rId19"/>
    <p:sldId id="279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1297D-069D-4D81-A02A-A347BD5F795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17F96CF-9382-48B4-91B1-5F2FC6BE8FD7}">
      <dgm:prSet phldrT="[テキスト]" custT="1"/>
      <dgm:spPr/>
      <dgm:t>
        <a:bodyPr/>
        <a:lstStyle/>
        <a:p>
          <a:r>
            <a:rPr kumimoji="1" lang="ja-JP" altLang="en-US" sz="2800" dirty="0" smtClean="0"/>
            <a:t>時間を持て余す</a:t>
          </a:r>
          <a:endParaRPr kumimoji="1" lang="ja-JP" altLang="en-US" sz="2800" dirty="0"/>
        </a:p>
      </dgm:t>
    </dgm:pt>
    <dgm:pt modelId="{080B8B0E-C8CA-4CCD-A2E2-0BE098B9C370}" type="parTrans" cxnId="{DB951AE9-B1B5-4208-871C-A1E57BEF7D08}">
      <dgm:prSet/>
      <dgm:spPr/>
      <dgm:t>
        <a:bodyPr/>
        <a:lstStyle/>
        <a:p>
          <a:endParaRPr kumimoji="1" lang="ja-JP" altLang="en-US"/>
        </a:p>
      </dgm:t>
    </dgm:pt>
    <dgm:pt modelId="{E51B52FE-7770-4FCC-80C3-C3A67221D68D}" type="sibTrans" cxnId="{DB951AE9-B1B5-4208-871C-A1E57BEF7D08}">
      <dgm:prSet/>
      <dgm:spPr/>
      <dgm:t>
        <a:bodyPr/>
        <a:lstStyle/>
        <a:p>
          <a:endParaRPr kumimoji="1" lang="ja-JP" altLang="en-US"/>
        </a:p>
      </dgm:t>
    </dgm:pt>
    <dgm:pt modelId="{D0C71312-0A96-4405-8580-E9BA1419337C}">
      <dgm:prSet phldrT="[テキスト]" custT="1"/>
      <dgm:spPr/>
      <dgm:t>
        <a:bodyPr/>
        <a:lstStyle/>
        <a:p>
          <a:r>
            <a:rPr kumimoji="1" lang="ja-JP" altLang="en-US" sz="2800" dirty="0" smtClean="0"/>
            <a:t>映画でも観たい</a:t>
          </a:r>
          <a:r>
            <a:rPr kumimoji="1" lang="en-US" altLang="ja-JP" sz="2800" dirty="0" smtClean="0"/>
            <a:t>…</a:t>
          </a:r>
          <a:endParaRPr kumimoji="1" lang="ja-JP" altLang="en-US" sz="2800" dirty="0"/>
        </a:p>
      </dgm:t>
    </dgm:pt>
    <dgm:pt modelId="{8AD47E5F-05EB-4BCB-98FB-53F9EDB1F3E7}" type="parTrans" cxnId="{467F6659-C03C-4505-91DF-269D74FBA484}">
      <dgm:prSet/>
      <dgm:spPr/>
      <dgm:t>
        <a:bodyPr/>
        <a:lstStyle/>
        <a:p>
          <a:endParaRPr kumimoji="1" lang="ja-JP" altLang="en-US"/>
        </a:p>
      </dgm:t>
    </dgm:pt>
    <dgm:pt modelId="{17A59B3C-8DC6-40D4-9C40-3759C7BA4B5F}" type="sibTrans" cxnId="{467F6659-C03C-4505-91DF-269D74FBA484}">
      <dgm:prSet/>
      <dgm:spPr/>
      <dgm:t>
        <a:bodyPr/>
        <a:lstStyle/>
        <a:p>
          <a:endParaRPr kumimoji="1" lang="ja-JP" altLang="en-US"/>
        </a:p>
      </dgm:t>
    </dgm:pt>
    <dgm:pt modelId="{E7720A54-DE78-4593-9FF0-D3C7A322AD3F}">
      <dgm:prSet phldrT="[テキスト]" custT="1"/>
      <dgm:spPr/>
      <dgm:t>
        <a:bodyPr/>
        <a:lstStyle/>
        <a:p>
          <a:r>
            <a:rPr kumimoji="1" lang="ja-JP" altLang="en-US" sz="2800" dirty="0" smtClean="0"/>
            <a:t>この辺りで何が</a:t>
          </a:r>
          <a:r>
            <a:rPr kumimoji="1" lang="en-US" altLang="ja-JP" sz="2800" dirty="0" smtClean="0"/>
            <a:t>…</a:t>
          </a:r>
          <a:endParaRPr kumimoji="1" lang="ja-JP" altLang="en-US" sz="2800" dirty="0"/>
        </a:p>
      </dgm:t>
    </dgm:pt>
    <dgm:pt modelId="{84B335B8-1754-4C7C-941F-418D91D86B15}" type="parTrans" cxnId="{B980BE51-0E64-4026-B8DC-5919973E1F9C}">
      <dgm:prSet/>
      <dgm:spPr/>
      <dgm:t>
        <a:bodyPr/>
        <a:lstStyle/>
        <a:p>
          <a:endParaRPr kumimoji="1" lang="ja-JP" altLang="en-US"/>
        </a:p>
      </dgm:t>
    </dgm:pt>
    <dgm:pt modelId="{FBF0A16A-CAD9-4FCB-94DD-9E9F7D02CA9D}" type="sibTrans" cxnId="{B980BE51-0E64-4026-B8DC-5919973E1F9C}">
      <dgm:prSet/>
      <dgm:spPr/>
      <dgm:t>
        <a:bodyPr/>
        <a:lstStyle/>
        <a:p>
          <a:endParaRPr kumimoji="1" lang="ja-JP" altLang="en-US"/>
        </a:p>
      </dgm:t>
    </dgm:pt>
    <dgm:pt modelId="{9E1611A8-C78A-44D2-B114-B3FBD4853D11}">
      <dgm:prSet phldrT="[テキスト]" custT="1"/>
      <dgm:spPr/>
      <dgm:t>
        <a:bodyPr/>
        <a:lstStyle/>
        <a:p>
          <a:r>
            <a:rPr kumimoji="1" lang="ja-JP" altLang="en-US" sz="2800" dirty="0" smtClean="0"/>
            <a:t>外出先で情報を</a:t>
          </a:r>
          <a:endParaRPr kumimoji="1" lang="ja-JP" altLang="en-US" sz="2800" dirty="0"/>
        </a:p>
      </dgm:t>
    </dgm:pt>
    <dgm:pt modelId="{D9B45FDD-0CB5-4929-A646-89FD9185F025}" type="parTrans" cxnId="{9772124E-820A-4648-A561-121ED8ED7331}">
      <dgm:prSet/>
      <dgm:spPr/>
      <dgm:t>
        <a:bodyPr/>
        <a:lstStyle/>
        <a:p>
          <a:endParaRPr kumimoji="1" lang="ja-JP" altLang="en-US"/>
        </a:p>
      </dgm:t>
    </dgm:pt>
    <dgm:pt modelId="{198BBF9C-2DC0-4A01-96D4-9AE97228CCCE}" type="sibTrans" cxnId="{9772124E-820A-4648-A561-121ED8ED7331}">
      <dgm:prSet/>
      <dgm:spPr/>
      <dgm:t>
        <a:bodyPr/>
        <a:lstStyle/>
        <a:p>
          <a:endParaRPr kumimoji="1" lang="ja-JP" altLang="en-US"/>
        </a:p>
      </dgm:t>
    </dgm:pt>
    <dgm:pt modelId="{F26ADD28-B42B-4F01-B8EC-48F3E3C5A047}">
      <dgm:prSet phldrT="[テキスト]" custT="1"/>
      <dgm:spPr/>
      <dgm:t>
        <a:bodyPr/>
        <a:lstStyle/>
        <a:p>
          <a:r>
            <a:rPr kumimoji="1" lang="ja-JP" altLang="en-US" sz="2800" dirty="0" smtClean="0"/>
            <a:t>え？アプリ創る？</a:t>
          </a:r>
          <a:endParaRPr kumimoji="1" lang="ja-JP" altLang="en-US" sz="2800" dirty="0"/>
        </a:p>
      </dgm:t>
    </dgm:pt>
    <dgm:pt modelId="{647B5E74-F1CA-4F39-BB1E-48F05026A1DF}" type="parTrans" cxnId="{A2854D05-7222-4D51-A9FD-606C19402DD9}">
      <dgm:prSet/>
      <dgm:spPr/>
      <dgm:t>
        <a:bodyPr/>
        <a:lstStyle/>
        <a:p>
          <a:endParaRPr kumimoji="1" lang="ja-JP" altLang="en-US"/>
        </a:p>
      </dgm:t>
    </dgm:pt>
    <dgm:pt modelId="{79D46746-A32D-40AE-BEE4-EBCEABC4857E}" type="sibTrans" cxnId="{A2854D05-7222-4D51-A9FD-606C19402DD9}">
      <dgm:prSet/>
      <dgm:spPr/>
      <dgm:t>
        <a:bodyPr/>
        <a:lstStyle/>
        <a:p>
          <a:endParaRPr kumimoji="1" lang="ja-JP" altLang="en-US"/>
        </a:p>
      </dgm:t>
    </dgm:pt>
    <dgm:pt modelId="{121E1545-AC6B-445B-AB6C-5C280AFBDEFC}" type="pres">
      <dgm:prSet presAssocID="{0811297D-069D-4D81-A02A-A347BD5F79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A0C3BB0-F877-498C-8A1C-8EBB21CE7167}" type="pres">
      <dgm:prSet presAssocID="{217F96CF-9382-48B4-91B1-5F2FC6BE8FD7}" presName="node" presStyleLbl="node1" presStyleIdx="0" presStyleCnt="5" custScaleX="2307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AD6234-C587-4E63-8B99-D5DF81478291}" type="pres">
      <dgm:prSet presAssocID="{217F96CF-9382-48B4-91B1-5F2FC6BE8FD7}" presName="spNode" presStyleCnt="0"/>
      <dgm:spPr/>
    </dgm:pt>
    <dgm:pt modelId="{C4AA25DF-9727-41F2-A776-656E99C3CBF4}" type="pres">
      <dgm:prSet presAssocID="{E51B52FE-7770-4FCC-80C3-C3A67221D68D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C35CEA4F-FC4D-449E-912A-BD26A280D274}" type="pres">
      <dgm:prSet presAssocID="{D0C71312-0A96-4405-8580-E9BA1419337C}" presName="node" presStyleLbl="node1" presStyleIdx="1" presStyleCnt="5" custScaleX="241773" custRadScaleRad="160780" custRadScaleInc="2505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1FEF5BD-4C71-4CF4-8D96-193964F80F98}" type="pres">
      <dgm:prSet presAssocID="{D0C71312-0A96-4405-8580-E9BA1419337C}" presName="spNode" presStyleCnt="0"/>
      <dgm:spPr/>
    </dgm:pt>
    <dgm:pt modelId="{FC41FF0A-8139-4D52-A4D8-1A7EE3E42BA1}" type="pres">
      <dgm:prSet presAssocID="{17A59B3C-8DC6-40D4-9C40-3759C7BA4B5F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ACF42E10-99A5-4B44-9FF6-8A07DDCCB2EA}" type="pres">
      <dgm:prSet presAssocID="{E7720A54-DE78-4593-9FF0-D3C7A322AD3F}" presName="node" presStyleLbl="node1" presStyleIdx="2" presStyleCnt="5" custScaleX="219448" custRadScaleRad="155622" custRadScaleInc="-958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27301CA-D94D-4386-A17E-C15C2CF0BC76}" type="pres">
      <dgm:prSet presAssocID="{E7720A54-DE78-4593-9FF0-D3C7A322AD3F}" presName="spNode" presStyleCnt="0"/>
      <dgm:spPr/>
    </dgm:pt>
    <dgm:pt modelId="{A14E9E49-2CE4-49EE-A284-E9663BA37CFC}" type="pres">
      <dgm:prSet presAssocID="{FBF0A16A-CAD9-4FCB-94DD-9E9F7D02CA9D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17524902-89D2-4307-877A-66D57D753017}" type="pres">
      <dgm:prSet presAssocID="{9E1611A8-C78A-44D2-B114-B3FBD4853D11}" presName="node" presStyleLbl="node1" presStyleIdx="3" presStyleCnt="5" custScaleX="238265" custRadScaleRad="149180" custRadScaleInc="8816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EE4CEB-E930-4FCC-9529-FBD6254939FB}" type="pres">
      <dgm:prSet presAssocID="{9E1611A8-C78A-44D2-B114-B3FBD4853D11}" presName="spNode" presStyleCnt="0"/>
      <dgm:spPr/>
    </dgm:pt>
    <dgm:pt modelId="{DC336527-61C2-4F2B-AF13-37DC75788D5B}" type="pres">
      <dgm:prSet presAssocID="{198BBF9C-2DC0-4A01-96D4-9AE97228CCC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4375BC2D-520B-4AF2-AAAE-64E91125FD8F}" type="pres">
      <dgm:prSet presAssocID="{F26ADD28-B42B-4F01-B8EC-48F3E3C5A047}" presName="node" presStyleLbl="node1" presStyleIdx="4" presStyleCnt="5" custScaleX="211979" custRadScaleRad="163368" custRadScaleInc="-306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51499B6-067D-422E-A017-2D5D6B748A5F}" type="pres">
      <dgm:prSet presAssocID="{F26ADD28-B42B-4F01-B8EC-48F3E3C5A047}" presName="spNode" presStyleCnt="0"/>
      <dgm:spPr/>
    </dgm:pt>
    <dgm:pt modelId="{6D11ED82-1B08-4ADA-98EE-1DAD959DEA17}" type="pres">
      <dgm:prSet presAssocID="{79D46746-A32D-40AE-BEE4-EBCEABC4857E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CEE32930-4394-408E-B057-668B2FD8E1A8}" type="presOf" srcId="{FBF0A16A-CAD9-4FCB-94DD-9E9F7D02CA9D}" destId="{A14E9E49-2CE4-49EE-A284-E9663BA37CFC}" srcOrd="0" destOrd="0" presId="urn:microsoft.com/office/officeart/2005/8/layout/cycle5"/>
    <dgm:cxn modelId="{77F04730-C265-4423-8995-37B9BDC22A23}" type="presOf" srcId="{0811297D-069D-4D81-A02A-A347BD5F7957}" destId="{121E1545-AC6B-445B-AB6C-5C280AFBDEFC}" srcOrd="0" destOrd="0" presId="urn:microsoft.com/office/officeart/2005/8/layout/cycle5"/>
    <dgm:cxn modelId="{467F6659-C03C-4505-91DF-269D74FBA484}" srcId="{0811297D-069D-4D81-A02A-A347BD5F7957}" destId="{D0C71312-0A96-4405-8580-E9BA1419337C}" srcOrd="1" destOrd="0" parTransId="{8AD47E5F-05EB-4BCB-98FB-53F9EDB1F3E7}" sibTransId="{17A59B3C-8DC6-40D4-9C40-3759C7BA4B5F}"/>
    <dgm:cxn modelId="{1B241B8B-4C3E-4600-9573-018A81D1C2A3}" type="presOf" srcId="{198BBF9C-2DC0-4A01-96D4-9AE97228CCCE}" destId="{DC336527-61C2-4F2B-AF13-37DC75788D5B}" srcOrd="0" destOrd="0" presId="urn:microsoft.com/office/officeart/2005/8/layout/cycle5"/>
    <dgm:cxn modelId="{DB951AE9-B1B5-4208-871C-A1E57BEF7D08}" srcId="{0811297D-069D-4D81-A02A-A347BD5F7957}" destId="{217F96CF-9382-48B4-91B1-5F2FC6BE8FD7}" srcOrd="0" destOrd="0" parTransId="{080B8B0E-C8CA-4CCD-A2E2-0BE098B9C370}" sibTransId="{E51B52FE-7770-4FCC-80C3-C3A67221D68D}"/>
    <dgm:cxn modelId="{2C99C20E-294D-4B1B-8EAB-07702388D312}" type="presOf" srcId="{9E1611A8-C78A-44D2-B114-B3FBD4853D11}" destId="{17524902-89D2-4307-877A-66D57D753017}" srcOrd="0" destOrd="0" presId="urn:microsoft.com/office/officeart/2005/8/layout/cycle5"/>
    <dgm:cxn modelId="{9772124E-820A-4648-A561-121ED8ED7331}" srcId="{0811297D-069D-4D81-A02A-A347BD5F7957}" destId="{9E1611A8-C78A-44D2-B114-B3FBD4853D11}" srcOrd="3" destOrd="0" parTransId="{D9B45FDD-0CB5-4929-A646-89FD9185F025}" sibTransId="{198BBF9C-2DC0-4A01-96D4-9AE97228CCCE}"/>
    <dgm:cxn modelId="{B980BE51-0E64-4026-B8DC-5919973E1F9C}" srcId="{0811297D-069D-4D81-A02A-A347BD5F7957}" destId="{E7720A54-DE78-4593-9FF0-D3C7A322AD3F}" srcOrd="2" destOrd="0" parTransId="{84B335B8-1754-4C7C-941F-418D91D86B15}" sibTransId="{FBF0A16A-CAD9-4FCB-94DD-9E9F7D02CA9D}"/>
    <dgm:cxn modelId="{C1C02360-EEE9-41AC-AE73-84F3D92CD705}" type="presOf" srcId="{217F96CF-9382-48B4-91B1-5F2FC6BE8FD7}" destId="{CA0C3BB0-F877-498C-8A1C-8EBB21CE7167}" srcOrd="0" destOrd="0" presId="urn:microsoft.com/office/officeart/2005/8/layout/cycle5"/>
    <dgm:cxn modelId="{15007021-7699-4249-8DEA-F05AC4E720DF}" type="presOf" srcId="{79D46746-A32D-40AE-BEE4-EBCEABC4857E}" destId="{6D11ED82-1B08-4ADA-98EE-1DAD959DEA17}" srcOrd="0" destOrd="0" presId="urn:microsoft.com/office/officeart/2005/8/layout/cycle5"/>
    <dgm:cxn modelId="{47BD44EC-F595-4646-AA07-BE5E13E27BE4}" type="presOf" srcId="{D0C71312-0A96-4405-8580-E9BA1419337C}" destId="{C35CEA4F-FC4D-449E-912A-BD26A280D274}" srcOrd="0" destOrd="0" presId="urn:microsoft.com/office/officeart/2005/8/layout/cycle5"/>
    <dgm:cxn modelId="{49FD1CAF-CF31-41CB-9E9A-73A18904FEDD}" type="presOf" srcId="{E7720A54-DE78-4593-9FF0-D3C7A322AD3F}" destId="{ACF42E10-99A5-4B44-9FF6-8A07DDCCB2EA}" srcOrd="0" destOrd="0" presId="urn:microsoft.com/office/officeart/2005/8/layout/cycle5"/>
    <dgm:cxn modelId="{1FA13326-C5C1-4DA1-9EE6-42E8CAE6B9CA}" type="presOf" srcId="{17A59B3C-8DC6-40D4-9C40-3759C7BA4B5F}" destId="{FC41FF0A-8139-4D52-A4D8-1A7EE3E42BA1}" srcOrd="0" destOrd="0" presId="urn:microsoft.com/office/officeart/2005/8/layout/cycle5"/>
    <dgm:cxn modelId="{A2854D05-7222-4D51-A9FD-606C19402DD9}" srcId="{0811297D-069D-4D81-A02A-A347BD5F7957}" destId="{F26ADD28-B42B-4F01-B8EC-48F3E3C5A047}" srcOrd="4" destOrd="0" parTransId="{647B5E74-F1CA-4F39-BB1E-48F05026A1DF}" sibTransId="{79D46746-A32D-40AE-BEE4-EBCEABC4857E}"/>
    <dgm:cxn modelId="{E21598AB-DDFA-49FE-B4D2-AD56193DD5D2}" type="presOf" srcId="{E51B52FE-7770-4FCC-80C3-C3A67221D68D}" destId="{C4AA25DF-9727-41F2-A776-656E99C3CBF4}" srcOrd="0" destOrd="0" presId="urn:microsoft.com/office/officeart/2005/8/layout/cycle5"/>
    <dgm:cxn modelId="{7064D695-D90B-4219-80EC-54172B1C4ED2}" type="presOf" srcId="{F26ADD28-B42B-4F01-B8EC-48F3E3C5A047}" destId="{4375BC2D-520B-4AF2-AAAE-64E91125FD8F}" srcOrd="0" destOrd="0" presId="urn:microsoft.com/office/officeart/2005/8/layout/cycle5"/>
    <dgm:cxn modelId="{99C57E85-9864-43ED-BE90-C3A26081011E}" type="presParOf" srcId="{121E1545-AC6B-445B-AB6C-5C280AFBDEFC}" destId="{CA0C3BB0-F877-498C-8A1C-8EBB21CE7167}" srcOrd="0" destOrd="0" presId="urn:microsoft.com/office/officeart/2005/8/layout/cycle5"/>
    <dgm:cxn modelId="{011A2ADF-4538-44B7-B1CA-6548FD6ADBF5}" type="presParOf" srcId="{121E1545-AC6B-445B-AB6C-5C280AFBDEFC}" destId="{70AD6234-C587-4E63-8B99-D5DF81478291}" srcOrd="1" destOrd="0" presId="urn:microsoft.com/office/officeart/2005/8/layout/cycle5"/>
    <dgm:cxn modelId="{0B6CBAA2-CCC7-46F2-807E-3D16821F82D8}" type="presParOf" srcId="{121E1545-AC6B-445B-AB6C-5C280AFBDEFC}" destId="{C4AA25DF-9727-41F2-A776-656E99C3CBF4}" srcOrd="2" destOrd="0" presId="urn:microsoft.com/office/officeart/2005/8/layout/cycle5"/>
    <dgm:cxn modelId="{6A6BE7B9-6952-467E-B5D4-077AE67A8271}" type="presParOf" srcId="{121E1545-AC6B-445B-AB6C-5C280AFBDEFC}" destId="{C35CEA4F-FC4D-449E-912A-BD26A280D274}" srcOrd="3" destOrd="0" presId="urn:microsoft.com/office/officeart/2005/8/layout/cycle5"/>
    <dgm:cxn modelId="{50585B32-4DE5-482A-B854-5DA787F124C6}" type="presParOf" srcId="{121E1545-AC6B-445B-AB6C-5C280AFBDEFC}" destId="{A1FEF5BD-4C71-4CF4-8D96-193964F80F98}" srcOrd="4" destOrd="0" presId="urn:microsoft.com/office/officeart/2005/8/layout/cycle5"/>
    <dgm:cxn modelId="{7D6B3037-C927-41A7-A150-5C1A4B1C690B}" type="presParOf" srcId="{121E1545-AC6B-445B-AB6C-5C280AFBDEFC}" destId="{FC41FF0A-8139-4D52-A4D8-1A7EE3E42BA1}" srcOrd="5" destOrd="0" presId="urn:microsoft.com/office/officeart/2005/8/layout/cycle5"/>
    <dgm:cxn modelId="{9E28E1C8-0B93-4335-8D17-9FB65865BDF5}" type="presParOf" srcId="{121E1545-AC6B-445B-AB6C-5C280AFBDEFC}" destId="{ACF42E10-99A5-4B44-9FF6-8A07DDCCB2EA}" srcOrd="6" destOrd="0" presId="urn:microsoft.com/office/officeart/2005/8/layout/cycle5"/>
    <dgm:cxn modelId="{37B6530B-2B3A-4F22-B39E-8BE663E921D6}" type="presParOf" srcId="{121E1545-AC6B-445B-AB6C-5C280AFBDEFC}" destId="{227301CA-D94D-4386-A17E-C15C2CF0BC76}" srcOrd="7" destOrd="0" presId="urn:microsoft.com/office/officeart/2005/8/layout/cycle5"/>
    <dgm:cxn modelId="{FFAB5D47-6AFD-41B2-8CCF-55D7B2B1D213}" type="presParOf" srcId="{121E1545-AC6B-445B-AB6C-5C280AFBDEFC}" destId="{A14E9E49-2CE4-49EE-A284-E9663BA37CFC}" srcOrd="8" destOrd="0" presId="urn:microsoft.com/office/officeart/2005/8/layout/cycle5"/>
    <dgm:cxn modelId="{E15BF3B7-97BA-4B02-BB16-7287F37008EC}" type="presParOf" srcId="{121E1545-AC6B-445B-AB6C-5C280AFBDEFC}" destId="{17524902-89D2-4307-877A-66D57D753017}" srcOrd="9" destOrd="0" presId="urn:microsoft.com/office/officeart/2005/8/layout/cycle5"/>
    <dgm:cxn modelId="{EF0AC782-E187-4EA4-9386-5F4888B2D437}" type="presParOf" srcId="{121E1545-AC6B-445B-AB6C-5C280AFBDEFC}" destId="{3EEE4CEB-E930-4FCC-9529-FBD6254939FB}" srcOrd="10" destOrd="0" presId="urn:microsoft.com/office/officeart/2005/8/layout/cycle5"/>
    <dgm:cxn modelId="{5305D8AD-04C9-4D75-A346-4711770E33ED}" type="presParOf" srcId="{121E1545-AC6B-445B-AB6C-5C280AFBDEFC}" destId="{DC336527-61C2-4F2B-AF13-37DC75788D5B}" srcOrd="11" destOrd="0" presId="urn:microsoft.com/office/officeart/2005/8/layout/cycle5"/>
    <dgm:cxn modelId="{329A68C5-43D6-47C5-A53F-2E6B5AD901B5}" type="presParOf" srcId="{121E1545-AC6B-445B-AB6C-5C280AFBDEFC}" destId="{4375BC2D-520B-4AF2-AAAE-64E91125FD8F}" srcOrd="12" destOrd="0" presId="urn:microsoft.com/office/officeart/2005/8/layout/cycle5"/>
    <dgm:cxn modelId="{0B4AD4B5-9F19-499D-8E90-CA86145FAA72}" type="presParOf" srcId="{121E1545-AC6B-445B-AB6C-5C280AFBDEFC}" destId="{B51499B6-067D-422E-A017-2D5D6B748A5F}" srcOrd="13" destOrd="0" presId="urn:microsoft.com/office/officeart/2005/8/layout/cycle5"/>
    <dgm:cxn modelId="{B54A509A-3EB7-4855-8A1F-195FFBBDD987}" type="presParOf" srcId="{121E1545-AC6B-445B-AB6C-5C280AFBDEFC}" destId="{6D11ED82-1B08-4ADA-98EE-1DAD959DEA1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3BB0-F877-498C-8A1C-8EBB21CE7167}">
      <dsp:nvSpPr>
        <dsp:cNvPr id="0" name=""/>
        <dsp:cNvSpPr/>
      </dsp:nvSpPr>
      <dsp:spPr>
        <a:xfrm>
          <a:off x="3299401" y="3094"/>
          <a:ext cx="3959630" cy="1115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時間を持て余す</a:t>
          </a:r>
          <a:endParaRPr kumimoji="1" lang="ja-JP" altLang="en-US" sz="2800" kern="1200" dirty="0"/>
        </a:p>
      </dsp:txBody>
      <dsp:txXfrm>
        <a:off x="3353854" y="57547"/>
        <a:ext cx="3850724" cy="1006560"/>
      </dsp:txXfrm>
    </dsp:sp>
    <dsp:sp modelId="{C4AA25DF-9727-41F2-A776-656E99C3CBF4}">
      <dsp:nvSpPr>
        <dsp:cNvPr id="0" name=""/>
        <dsp:cNvSpPr/>
      </dsp:nvSpPr>
      <dsp:spPr>
        <a:xfrm>
          <a:off x="3916041" y="1076885"/>
          <a:ext cx="4464062" cy="4464062"/>
        </a:xfrm>
        <a:custGeom>
          <a:avLst/>
          <a:gdLst/>
          <a:ahLst/>
          <a:cxnLst/>
          <a:rect l="0" t="0" r="0" b="0"/>
          <a:pathLst>
            <a:path>
              <a:moveTo>
                <a:pt x="2844157" y="85577"/>
              </a:moveTo>
              <a:arcTo wR="2232031" hR="2232031" stAng="17155027" swAng="87994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CEA4F-FC4D-449E-912A-BD26A280D274}">
      <dsp:nvSpPr>
        <dsp:cNvPr id="0" name=""/>
        <dsp:cNvSpPr/>
      </dsp:nvSpPr>
      <dsp:spPr>
        <a:xfrm>
          <a:off x="6665010" y="1489766"/>
          <a:ext cx="4149070" cy="1115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映画でも観たい</a:t>
          </a:r>
          <a:r>
            <a:rPr kumimoji="1" lang="en-US" altLang="ja-JP" sz="2800" kern="1200" dirty="0" smtClean="0"/>
            <a:t>…</a:t>
          </a:r>
          <a:endParaRPr kumimoji="1" lang="ja-JP" altLang="en-US" sz="2800" kern="1200" dirty="0"/>
        </a:p>
      </dsp:txBody>
      <dsp:txXfrm>
        <a:off x="6719463" y="1544219"/>
        <a:ext cx="4040164" cy="1006560"/>
      </dsp:txXfrm>
    </dsp:sp>
    <dsp:sp modelId="{FC41FF0A-8139-4D52-A4D8-1A7EE3E42BA1}">
      <dsp:nvSpPr>
        <dsp:cNvPr id="0" name=""/>
        <dsp:cNvSpPr/>
      </dsp:nvSpPr>
      <dsp:spPr>
        <a:xfrm>
          <a:off x="4368968" y="664540"/>
          <a:ext cx="4464062" cy="4464062"/>
        </a:xfrm>
        <a:custGeom>
          <a:avLst/>
          <a:gdLst/>
          <a:ahLst/>
          <a:cxnLst/>
          <a:rect l="0" t="0" r="0" b="0"/>
          <a:pathLst>
            <a:path>
              <a:moveTo>
                <a:pt x="4464060" y="2229461"/>
              </a:moveTo>
              <a:arcTo wR="2232031" hR="2232031" stAng="21596042" swAng="137921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42E10-99A5-4B44-9FF6-8A07DDCCB2EA}">
      <dsp:nvSpPr>
        <dsp:cNvPr id="0" name=""/>
        <dsp:cNvSpPr/>
      </dsp:nvSpPr>
      <dsp:spPr>
        <a:xfrm>
          <a:off x="6373388" y="4024542"/>
          <a:ext cx="3765950" cy="1115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この辺りで何が</a:t>
          </a:r>
          <a:r>
            <a:rPr kumimoji="1" lang="en-US" altLang="ja-JP" sz="2800" kern="1200" dirty="0" smtClean="0"/>
            <a:t>…</a:t>
          </a:r>
          <a:endParaRPr kumimoji="1" lang="ja-JP" altLang="en-US" sz="2800" kern="1200" dirty="0"/>
        </a:p>
      </dsp:txBody>
      <dsp:txXfrm>
        <a:off x="6427841" y="4078995"/>
        <a:ext cx="3657044" cy="1006560"/>
      </dsp:txXfrm>
    </dsp:sp>
    <dsp:sp modelId="{A14E9E49-2CE4-49EE-A284-E9663BA37CFC}">
      <dsp:nvSpPr>
        <dsp:cNvPr id="0" name=""/>
        <dsp:cNvSpPr/>
      </dsp:nvSpPr>
      <dsp:spPr>
        <a:xfrm>
          <a:off x="2933759" y="2695179"/>
          <a:ext cx="4905999" cy="4905999"/>
        </a:xfrm>
        <a:custGeom>
          <a:avLst/>
          <a:gdLst/>
          <a:ahLst/>
          <a:cxnLst/>
          <a:rect l="0" t="0" r="0" b="0"/>
          <a:pathLst>
            <a:path>
              <a:moveTo>
                <a:pt x="4715531" y="3400712"/>
              </a:moveTo>
              <a:arcTo wR="2452999" hR="2452999" stAng="22963648" swAng="804980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24902-89D2-4307-877A-66D57D753017}">
      <dsp:nvSpPr>
        <dsp:cNvPr id="0" name=""/>
        <dsp:cNvSpPr/>
      </dsp:nvSpPr>
      <dsp:spPr>
        <a:xfrm>
          <a:off x="437205" y="4040883"/>
          <a:ext cx="4088869" cy="1115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外出先で情報を</a:t>
          </a:r>
          <a:endParaRPr kumimoji="1" lang="ja-JP" altLang="en-US" sz="2800" kern="1200" dirty="0"/>
        </a:p>
      </dsp:txBody>
      <dsp:txXfrm>
        <a:off x="491658" y="4095336"/>
        <a:ext cx="3979963" cy="1006560"/>
      </dsp:txXfrm>
    </dsp:sp>
    <dsp:sp modelId="{DC336527-61C2-4F2B-AF13-37DC75788D5B}">
      <dsp:nvSpPr>
        <dsp:cNvPr id="0" name=""/>
        <dsp:cNvSpPr/>
      </dsp:nvSpPr>
      <dsp:spPr>
        <a:xfrm>
          <a:off x="1755552" y="482735"/>
          <a:ext cx="4464062" cy="4464062"/>
        </a:xfrm>
        <a:custGeom>
          <a:avLst/>
          <a:gdLst/>
          <a:ahLst/>
          <a:cxnLst/>
          <a:rect l="0" t="0" r="0" b="0"/>
          <a:pathLst>
            <a:path>
              <a:moveTo>
                <a:pt x="281740" y="3317539"/>
              </a:moveTo>
              <a:arcTo wR="2232031" hR="2232031" stAng="9054013" swAng="136283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5BC2D-520B-4AF2-AAAE-64E91125FD8F}">
      <dsp:nvSpPr>
        <dsp:cNvPr id="0" name=""/>
        <dsp:cNvSpPr/>
      </dsp:nvSpPr>
      <dsp:spPr>
        <a:xfrm>
          <a:off x="0" y="1561713"/>
          <a:ext cx="3637775" cy="1115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え？アプリ創る？</a:t>
          </a:r>
          <a:endParaRPr kumimoji="1" lang="ja-JP" altLang="en-US" sz="2800" kern="1200" dirty="0"/>
        </a:p>
      </dsp:txBody>
      <dsp:txXfrm>
        <a:off x="54453" y="1616166"/>
        <a:ext cx="3528869" cy="1006560"/>
      </dsp:txXfrm>
    </dsp:sp>
    <dsp:sp modelId="{6D11ED82-1B08-4ADA-98EE-1DAD959DEA17}">
      <dsp:nvSpPr>
        <dsp:cNvPr id="0" name=""/>
        <dsp:cNvSpPr/>
      </dsp:nvSpPr>
      <dsp:spPr>
        <a:xfrm>
          <a:off x="2206504" y="1082870"/>
          <a:ext cx="4464062" cy="4464062"/>
        </a:xfrm>
        <a:custGeom>
          <a:avLst/>
          <a:gdLst/>
          <a:ahLst/>
          <a:cxnLst/>
          <a:rect l="0" t="0" r="0" b="0"/>
          <a:pathLst>
            <a:path>
              <a:moveTo>
                <a:pt x="1026320" y="353674"/>
              </a:moveTo>
              <a:arcTo wR="2232031" hR="2232031" stAng="14238224" swAng="101379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59" y="1704542"/>
            <a:ext cx="4830033" cy="392714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087350" y="5631682"/>
            <a:ext cx="66479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毎度ながら整理させて下さい♪</a:t>
            </a:r>
            <a:endParaRPr kumimoji="1" lang="en-US" altLang="ja-JP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22830" y="455721"/>
            <a:ext cx="1057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「次</a:t>
            </a:r>
            <a:r>
              <a: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世代につながる</a:t>
            </a:r>
            <a:r>
              <a:rPr kumimoji="1"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ビジネスを考える」</a:t>
            </a:r>
            <a:endParaRPr kumimoji="1" lang="en-US" altLang="ja-JP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kumimoji="1"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異業種</a:t>
            </a:r>
            <a:r>
              <a: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交流会</a:t>
            </a:r>
          </a:p>
        </p:txBody>
      </p:sp>
    </p:spTree>
    <p:extLst>
      <p:ext uri="{BB962C8B-B14F-4D97-AF65-F5344CB8AC3E}">
        <p14:creationId xmlns:p14="http://schemas.microsoft.com/office/powerpoint/2010/main" val="11549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22762" cy="1320800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３</a:t>
            </a:r>
            <a:r>
              <a:rPr kumimoji="1" lang="ja-JP" altLang="en-US" sz="4000" dirty="0" smtClean="0"/>
              <a:t>．　　　　　　　運営テーマの背景</a:t>
            </a:r>
            <a:endParaRPr kumimoji="1" lang="ja-JP" altLang="en-US" sz="4000" dirty="0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428183" y="2448014"/>
            <a:ext cx="4459831" cy="941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28183" y="1725684"/>
            <a:ext cx="9417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次</a:t>
            </a:r>
            <a:r>
              <a:rPr kumimoji="1"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世代につながるビジネス異業種</a:t>
            </a:r>
            <a:r>
              <a: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交流会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97625" y="5768313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kumimoji="1" lang="ja-JP" altLang="en-US" sz="4000" dirty="0" smtClean="0">
                <a:solidFill>
                  <a:schemeClr val="accent1">
                    <a:lumMod val="75000"/>
                  </a:schemeClr>
                </a:solidFill>
              </a:rPr>
              <a:t>なぜ「次世代」にこだわるのか？</a:t>
            </a:r>
            <a:endParaRPr kumimoji="1" lang="ja-JP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65" y="538992"/>
            <a:ext cx="3429000" cy="628650"/>
          </a:xfr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65" y="2634018"/>
            <a:ext cx="3637709" cy="29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6690" y="281916"/>
            <a:ext cx="9784610" cy="13208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　　　　　　</a:t>
            </a:r>
            <a:r>
              <a:rPr lang="ja-JP" altLang="en-US" sz="4000" dirty="0" smtClean="0"/>
              <a:t> の着眼点（データ）</a:t>
            </a:r>
            <a:endParaRPr kumimoji="1" lang="ja-JP" altLang="en-US" sz="4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9" y="313666"/>
            <a:ext cx="3429000" cy="628650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5" y="1446359"/>
            <a:ext cx="7934173" cy="540227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08995" y="1338045"/>
            <a:ext cx="4974356" cy="221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ja-JP" altLang="en-US" sz="4000" b="1" dirty="0" smtClean="0">
                <a:solidFill>
                  <a:srgbClr val="FF0000"/>
                </a:solidFill>
              </a:rPr>
              <a:t>日本全国が過疎化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4000" b="1" dirty="0" smtClean="0">
                <a:solidFill>
                  <a:srgbClr val="FF0000"/>
                </a:solidFill>
              </a:rPr>
              <a:t>マーケット縮小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90544" y="3987384"/>
            <a:ext cx="284813" cy="17238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824866" y="4422098"/>
            <a:ext cx="299803" cy="12891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6898" y="5887611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C000"/>
                </a:solidFill>
              </a:rPr>
              <a:t>▲</a:t>
            </a:r>
            <a:r>
              <a:rPr kumimoji="1" lang="en-US" altLang="ja-JP" sz="3600" dirty="0" smtClean="0">
                <a:solidFill>
                  <a:srgbClr val="FFC000"/>
                </a:solidFill>
              </a:rPr>
              <a:t>30</a:t>
            </a:r>
            <a:r>
              <a:rPr kumimoji="1" lang="ja-JP" altLang="en-US" sz="3600" dirty="0" smtClean="0">
                <a:solidFill>
                  <a:srgbClr val="FFC000"/>
                </a:solidFill>
              </a:rPr>
              <a:t>％</a:t>
            </a:r>
            <a:endParaRPr kumimoji="1" lang="ja-JP" altLang="en-US" sz="3600" dirty="0">
              <a:solidFill>
                <a:srgbClr val="FFC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98046" y="4552457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▲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50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％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3" y="641350"/>
            <a:ext cx="3429000" cy="628650"/>
          </a:xfr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1086" cy="13208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　　　　　　共通認識</a:t>
            </a:r>
            <a:endParaRPr kumimoji="1" lang="ja-JP" altLang="en-US" sz="4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7609" y="3953271"/>
            <a:ext cx="7229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u="sng" dirty="0" smtClean="0">
                <a:solidFill>
                  <a:schemeClr val="accent2">
                    <a:lumMod val="75000"/>
                  </a:schemeClr>
                </a:solidFill>
              </a:rPr>
              <a:t>しかし！</a:t>
            </a:r>
            <a:r>
              <a:rPr kumimoji="1" lang="en-US" altLang="ja-JP" sz="4000" u="sng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kumimoji="1" lang="ja-JP" altLang="en-US" sz="4000" u="sng" dirty="0" smtClean="0">
                <a:solidFill>
                  <a:schemeClr val="accent2">
                    <a:lumMod val="75000"/>
                  </a:schemeClr>
                </a:solidFill>
              </a:rPr>
              <a:t>関西は先進的環境！</a:t>
            </a:r>
            <a:endParaRPr kumimoji="1" lang="ja-JP" altLang="en-US" sz="4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0468" y="4661157"/>
            <a:ext cx="5540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000" dirty="0" smtClean="0">
                <a:solidFill>
                  <a:schemeClr val="accent2">
                    <a:lumMod val="75000"/>
                  </a:schemeClr>
                </a:solidFill>
              </a:rPr>
              <a:t>慢性的不況の街</a:t>
            </a:r>
            <a:endParaRPr kumimoji="1" lang="en-US" altLang="ja-JP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000" dirty="0" smtClean="0">
                <a:solidFill>
                  <a:schemeClr val="accent2">
                    <a:lumMod val="75000"/>
                  </a:schemeClr>
                </a:solidFill>
              </a:rPr>
              <a:t>過疎化が進む街</a:t>
            </a:r>
            <a:endParaRPr kumimoji="1" lang="ja-JP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7334" y="1911444"/>
            <a:ext cx="8434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rgbClr val="FF0000"/>
                </a:solidFill>
              </a:rPr>
              <a:t>我々も先代も経験したことがない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rgbClr val="FF0000"/>
                </a:solidFill>
              </a:rPr>
              <a:t>加速度的マーケット縮小の環境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1" y="183043"/>
            <a:ext cx="4128290" cy="3036742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4" y="3219785"/>
            <a:ext cx="4818498" cy="35444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55" y="3219785"/>
            <a:ext cx="4692092" cy="3451471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3451538" y="3219785"/>
            <a:ext cx="862885" cy="489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8562304" y="3219785"/>
            <a:ext cx="862885" cy="489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22331" y="1701414"/>
            <a:ext cx="4851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altLang="ja-JP" sz="7200" dirty="0"/>
              <a:t>(≖ლ≖</a:t>
            </a:r>
            <a:r>
              <a:rPr lang="th-TH" altLang="ja-JP" sz="7200" dirty="0"/>
              <a:t>๑ </a:t>
            </a:r>
            <a:r>
              <a:rPr lang="th-TH" altLang="ja-JP" sz="7200" dirty="0" smtClean="0"/>
              <a:t>)</a:t>
            </a:r>
            <a:r>
              <a:rPr lang="ja-JP" altLang="en-US" sz="7200" dirty="0"/>
              <a:t>ﾌﾟｯ</a:t>
            </a:r>
            <a:endParaRPr kumimoji="1" lang="ja-JP" altLang="en-US" sz="72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887104" y="2456597"/>
            <a:ext cx="22083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523150" y="520890"/>
            <a:ext cx="22083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420673" y="5071830"/>
            <a:ext cx="9143167" cy="1656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3" y="641350"/>
            <a:ext cx="3429000" cy="628650"/>
          </a:xfr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1086" cy="13208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　　　　　　テーマ方向性</a:t>
            </a:r>
            <a:endParaRPr kumimoji="1" lang="ja-JP" altLang="en-US" sz="4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59471" y="2075388"/>
            <a:ext cx="8148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マーケット縮小化の</a:t>
            </a:r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</a:rPr>
              <a:t>中</a:t>
            </a: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の価値創造</a:t>
            </a:r>
            <a:endParaRPr kumimoji="1" lang="en-US" altLang="ja-JP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消費概念の大変革（地産地消など）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979501" y="3902208"/>
            <a:ext cx="2025514" cy="1097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3638" y="5595121"/>
            <a:ext cx="835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u="sng" dirty="0" smtClean="0">
                <a:solidFill>
                  <a:schemeClr val="accent2">
                    <a:lumMod val="50000"/>
                  </a:schemeClr>
                </a:solidFill>
              </a:rPr>
              <a:t>関西から先進的経済モデルを！！</a:t>
            </a:r>
            <a:endParaRPr kumimoji="1" lang="ja-JP" altLang="en-US" sz="3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3" y="641350"/>
            <a:ext cx="3429000" cy="628650"/>
          </a:xfr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1086" cy="13208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　　　　　　運営ポイント</a:t>
            </a:r>
            <a:endParaRPr kumimoji="1" lang="ja-JP" altLang="en-US" sz="48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54543" y="2262401"/>
            <a:ext cx="8596668" cy="3005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10000"/>
              </a:lnSpc>
            </a:pPr>
            <a:r>
              <a:rPr lang="ja-JP" altLang="en-US" sz="3600" dirty="0" smtClean="0"/>
              <a:t>　つながり方を重視（顧客目線）</a:t>
            </a:r>
            <a:endParaRPr lang="en-US" altLang="ja-JP" sz="3600" dirty="0" smtClean="0"/>
          </a:p>
          <a:p>
            <a:pPr>
              <a:lnSpc>
                <a:spcPct val="210000"/>
              </a:lnSpc>
            </a:pPr>
            <a:r>
              <a:rPr lang="ja-JP" altLang="en-US" sz="3600" dirty="0" smtClean="0"/>
              <a:t> 「共創」のトレーニング</a:t>
            </a:r>
            <a:endParaRPr lang="en-US" altLang="ja-JP" sz="3600" dirty="0" smtClean="0"/>
          </a:p>
          <a:p>
            <a:pPr marL="0" indent="0" algn="ctr">
              <a:buNone/>
            </a:pPr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</a:rPr>
              <a:t>↓</a:t>
            </a:r>
            <a:endParaRPr lang="en-US" altLang="ja-JP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ja-JP" altLang="en-US" sz="3600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</a:rPr>
              <a:t>独特の交流スタイルへ</a:t>
            </a:r>
            <a:r>
              <a:rPr lang="en-US" altLang="ja-JP" sz="36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ja-JP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192646" y="4204523"/>
            <a:ext cx="1934825" cy="13809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顧 客</a:t>
            </a:r>
            <a:endParaRPr kumimoji="1" lang="ja-JP" altLang="en-US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0436" cy="1320800"/>
          </a:xfrm>
        </p:spPr>
        <p:txBody>
          <a:bodyPr>
            <a:noAutofit/>
          </a:bodyPr>
          <a:lstStyle/>
          <a:p>
            <a:r>
              <a:rPr lang="ja-JP" altLang="en-US" sz="4400" dirty="0" smtClean="0"/>
              <a:t>４</a:t>
            </a:r>
            <a:r>
              <a:rPr kumimoji="1" lang="ja-JP" altLang="en-US" sz="4400" dirty="0" smtClean="0"/>
              <a:t>．独特の交流スタイル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0059" y="226847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通常の交流会（名刺交換）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1610434" y="327681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A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7" name="右矢印 6"/>
          <p:cNvSpPr/>
          <p:nvPr/>
        </p:nvSpPr>
        <p:spPr>
          <a:xfrm>
            <a:off x="4361595" y="3276811"/>
            <a:ext cx="1637731" cy="68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flipH="1">
            <a:off x="4285396" y="4285144"/>
            <a:ext cx="1637731" cy="68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044655" y="4297951"/>
            <a:ext cx="1934825" cy="13809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顧 客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6184708" y="327681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B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590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0436" cy="1320800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グループセッション</a:t>
            </a:r>
            <a:endParaRPr kumimoji="1" lang="ja-JP" altLang="en-US" sz="4400" dirty="0"/>
          </a:p>
        </p:txBody>
      </p:sp>
      <p:sp>
        <p:nvSpPr>
          <p:cNvPr id="5" name="円/楕円 4"/>
          <p:cNvSpPr/>
          <p:nvPr/>
        </p:nvSpPr>
        <p:spPr>
          <a:xfrm>
            <a:off x="499914" y="3469396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A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7497168" y="3469396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D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5772750" y="504708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C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11" name="円/楕円 10"/>
          <p:cNvSpPr/>
          <p:nvPr/>
        </p:nvSpPr>
        <p:spPr>
          <a:xfrm>
            <a:off x="2224331" y="504708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B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15" name="角丸四角形 14"/>
          <p:cNvSpPr/>
          <p:nvPr/>
        </p:nvSpPr>
        <p:spPr>
          <a:xfrm>
            <a:off x="2197037" y="1826800"/>
            <a:ext cx="6141492" cy="968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仮想の顧客像・ビジネス</a:t>
            </a:r>
            <a:endParaRPr kumimoji="1" lang="ja-JP" altLang="en-US" sz="3600" dirty="0"/>
          </a:p>
        </p:txBody>
      </p:sp>
      <p:sp>
        <p:nvSpPr>
          <p:cNvPr id="17" name="右矢印 16"/>
          <p:cNvSpPr/>
          <p:nvPr/>
        </p:nvSpPr>
        <p:spPr>
          <a:xfrm rot="19238353">
            <a:off x="2668512" y="3297534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3059655">
            <a:off x="6599068" y="3305159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6200000">
            <a:off x="5504452" y="4676826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6200000">
            <a:off x="3855977" y="4676826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77032" y="3251200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共 有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13" name="フローチャート: 代替処理 12"/>
          <p:cNvSpPr/>
          <p:nvPr/>
        </p:nvSpPr>
        <p:spPr>
          <a:xfrm>
            <a:off x="2196885" y="3932215"/>
            <a:ext cx="6141644" cy="10945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</a:rPr>
              <a:t>「共創」トレーニング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2" grpId="0" animBg="1"/>
      <p:bldP spid="23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今月も愉しくやり</a:t>
            </a:r>
            <a:r>
              <a:rPr kumimoji="1" lang="ja-JP" altLang="en-US" sz="4800" dirty="0" err="1" smtClean="0"/>
              <a:t>ましょ</a:t>
            </a:r>
            <a:r>
              <a:rPr kumimoji="1" lang="ja-JP" altLang="en-US" sz="4800" dirty="0" smtClean="0"/>
              <a:t>♪</a:t>
            </a:r>
            <a:endParaRPr kumimoji="1" lang="ja-JP" altLang="en-US" sz="48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63" y="1586174"/>
            <a:ext cx="4234773" cy="3443155"/>
          </a:xfrm>
          <a:prstGeom prst="rect">
            <a:avLst/>
          </a:prstGeom>
        </p:spPr>
      </p:pic>
      <p:sp>
        <p:nvSpPr>
          <p:cNvPr id="6" name="フローチャート: 代替処理 5"/>
          <p:cNvSpPr/>
          <p:nvPr/>
        </p:nvSpPr>
        <p:spPr>
          <a:xfrm>
            <a:off x="1904846" y="5458642"/>
            <a:ext cx="6141644" cy="10945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bg1"/>
                </a:solidFill>
              </a:rPr>
              <a:t>今日は二部構成のセッション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3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第一部：グループセッション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2160589"/>
            <a:ext cx="972226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 smtClean="0"/>
              <a:t>過去６回ご参加者から出たアイディアのテーマを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カテゴリー分け　⇒　ご興味あるところにグループ入り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（ルール）</a:t>
            </a:r>
            <a:endParaRPr lang="en-US" altLang="ja-JP" sz="2800" dirty="0" smtClean="0"/>
          </a:p>
          <a:p>
            <a:r>
              <a:rPr lang="ja-JP" altLang="en-US" sz="2800" dirty="0" smtClean="0"/>
              <a:t>発表時は必ず「何業か」から説明する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セッション後、分科会に発展する可能性の有無を発表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9205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3770" cy="1320800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　　　　　　</a:t>
            </a:r>
            <a:r>
              <a:rPr kumimoji="1" lang="ja-JP" altLang="en-US" sz="4800" dirty="0" smtClean="0"/>
              <a:t>について説明します</a:t>
            </a:r>
            <a:endParaRPr kumimoji="1" lang="ja-JP" altLang="en-US" sz="4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4" y="641350"/>
            <a:ext cx="3429000" cy="62865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108944" y="1962150"/>
            <a:ext cx="75300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 １．目的</a:t>
            </a:r>
            <a:endParaRPr kumimoji="1" lang="en-US" altLang="ja-JP" sz="3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２．独特の交流スタイルと背景</a:t>
            </a:r>
            <a:endParaRPr kumimoji="1" lang="en-US" altLang="ja-JP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 ３．運営テーマの背景</a:t>
            </a:r>
            <a:endParaRPr kumimoji="1" lang="en-US" altLang="ja-JP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４．グループセッションの説明</a:t>
            </a:r>
            <a:endParaRPr kumimoji="1" lang="en-US" altLang="ja-JP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（前回の三宮でのセッション）</a:t>
            </a:r>
            <a:endParaRPr kumimoji="1" lang="en-US" altLang="ja-JP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第一部：グループセッション（テーマ）</a:t>
            </a:r>
            <a:endParaRPr kumimoji="1"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191067" y="1930400"/>
            <a:ext cx="3193576" cy="2333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高齢者</a:t>
            </a:r>
            <a:endParaRPr kumimoji="1" lang="ja-JP" altLang="en-US" sz="3200" dirty="0"/>
          </a:p>
        </p:txBody>
      </p:sp>
      <p:sp>
        <p:nvSpPr>
          <p:cNvPr id="5" name="円/楕円 4"/>
          <p:cNvSpPr/>
          <p:nvPr/>
        </p:nvSpPr>
        <p:spPr>
          <a:xfrm>
            <a:off x="6919415" y="1988402"/>
            <a:ext cx="3193576" cy="2333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観光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（外国人）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3555241" y="1930400"/>
            <a:ext cx="3193576" cy="2333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子育て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1782092" y="4322168"/>
            <a:ext cx="3193576" cy="2333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淡路</a:t>
            </a:r>
            <a:r>
              <a:rPr kumimoji="1" lang="ja-JP" altLang="en-US" sz="3200" dirty="0" smtClean="0"/>
              <a:t>島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/>
              <a:t>活性化</a:t>
            </a:r>
          </a:p>
        </p:txBody>
      </p:sp>
      <p:sp>
        <p:nvSpPr>
          <p:cNvPr id="10" name="円/楕円 9"/>
          <p:cNvSpPr/>
          <p:nvPr/>
        </p:nvSpPr>
        <p:spPr>
          <a:xfrm>
            <a:off x="5237328" y="4322168"/>
            <a:ext cx="3193576" cy="2333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その他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34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第二部：参加者スピーチ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2137" y="2160589"/>
            <a:ext cx="11032446" cy="299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 smtClean="0"/>
              <a:t>全員参加型コミットメント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・１年後の「自分」が必ず実現させる仕事を発表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・その実現のために足りないものを説明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b="1" dirty="0" smtClean="0"/>
              <a:t>・１分以内でスピーチ</a:t>
            </a:r>
            <a:endParaRPr lang="en-US" altLang="ja-JP" sz="3600" b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2137" y="5389043"/>
            <a:ext cx="1012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■今から各自５分でまとめて下さい。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■他の</a:t>
            </a:r>
            <a:r>
              <a:rPr kumimoji="1" lang="ja-JP" altLang="en-US" sz="2400" dirty="0">
                <a:solidFill>
                  <a:srgbClr val="FF0000"/>
                </a:solidFill>
              </a:rPr>
              <a:t>方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の発表でお手伝いできそうな能力をお持ちの方は挙手！！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/楕円 12"/>
          <p:cNvSpPr/>
          <p:nvPr/>
        </p:nvSpPr>
        <p:spPr>
          <a:xfrm>
            <a:off x="6046523" y="413375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FF00"/>
                </a:solidFill>
              </a:rPr>
              <a:t>遊び心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１．目的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302" y="1749556"/>
            <a:ext cx="962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000" dirty="0" smtClean="0">
                <a:solidFill>
                  <a:schemeClr val="accent2">
                    <a:lumMod val="75000"/>
                  </a:schemeClr>
                </a:solidFill>
              </a:rPr>
              <a:t> ご参加者同士の能動的なつながりの場</a:t>
            </a:r>
            <a:endParaRPr kumimoji="1" lang="en-US" altLang="ja-JP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1" lang="ja-JP" altLang="en-US" sz="4000" dirty="0" smtClean="0">
                <a:solidFill>
                  <a:schemeClr val="accent2">
                    <a:lumMod val="75000"/>
                  </a:schemeClr>
                </a:solidFill>
              </a:rPr>
              <a:t>次世代につながる価値を高め合う場</a:t>
            </a:r>
            <a:endParaRPr kumimoji="1" lang="ja-JP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361929" y="4828504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価値創造</a:t>
            </a:r>
            <a:endParaRPr kumimoji="1" lang="ja-JP" altLang="en-US" sz="4000" dirty="0"/>
          </a:p>
        </p:txBody>
      </p:sp>
      <p:sp>
        <p:nvSpPr>
          <p:cNvPr id="12" name="円/楕円 11"/>
          <p:cNvSpPr/>
          <p:nvPr/>
        </p:nvSpPr>
        <p:spPr>
          <a:xfrm>
            <a:off x="677334" y="413375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共感</a:t>
            </a:r>
            <a:r>
              <a:rPr kumimoji="1" lang="ja-JP" altLang="en-US" sz="4000" dirty="0" smtClean="0">
                <a:solidFill>
                  <a:srgbClr val="FFFF00"/>
                </a:solidFill>
              </a:rPr>
              <a:t>共創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1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　　　　　　誕生の素地（背景）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930400"/>
            <a:ext cx="9517544" cy="19455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神戸三宮の</a:t>
            </a:r>
            <a:r>
              <a:rPr kumimoji="1" lang="ja-JP" altLang="en-US" sz="40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コワーキング</a:t>
            </a:r>
            <a:r>
              <a:rPr kumimoji="1"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オフィス</a:t>
            </a:r>
            <a:endParaRPr kumimoji="1" lang="en-US" altLang="ja-JP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（人とつながるワーキングスタイル）</a:t>
            </a:r>
            <a:endParaRPr lang="en-US" altLang="ja-JP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kumimoji="1" lang="en-US" altLang="ja-JP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kumimoji="1" lang="en-US" altLang="ja-JP" sz="4000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73" y="4299044"/>
            <a:ext cx="4380789" cy="1519755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2" y="609600"/>
            <a:ext cx="3429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で起きたこと（その１）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5" y="434958"/>
            <a:ext cx="2407060" cy="835042"/>
          </a:xfrm>
          <a:prstGeom prst="rect">
            <a:avLst/>
          </a:prstGeom>
        </p:spPr>
      </p:pic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276851820"/>
              </p:ext>
            </p:extLst>
          </p:nvPr>
        </p:nvGraphicFramePr>
        <p:xfrm>
          <a:off x="158718" y="1433013"/>
          <a:ext cx="10814081" cy="523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08" y="2658968"/>
            <a:ext cx="2660439" cy="26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0C3BB0-F877-498C-8A1C-8EBB21CE7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A0C3BB0-F877-498C-8A1C-8EBB21CE7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AA25DF-9727-41F2-A776-656E99C3C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C4AA25DF-9727-41F2-A776-656E99C3C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5CEA4F-FC4D-449E-912A-BD26A280D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35CEA4F-FC4D-449E-912A-BD26A280D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1FF0A-8139-4D52-A4D8-1A7EE3E42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FC41FF0A-8139-4D52-A4D8-1A7EE3E42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42E10-99A5-4B44-9FF6-8A07DDCCB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CF42E10-99A5-4B44-9FF6-8A07DDCCB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4E9E49-2CE4-49EE-A284-E9663BA37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A14E9E49-2CE4-49EE-A284-E9663BA37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24902-89D2-4307-877A-66D57D753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7524902-89D2-4307-877A-66D57D753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36527-61C2-4F2B-AF13-37DC7578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DC336527-61C2-4F2B-AF13-37DC75788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75BC2D-520B-4AF2-AAAE-64E91125F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375BC2D-520B-4AF2-AAAE-64E91125F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11ED82-1B08-4ADA-98EE-1DAD959D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6D11ED82-1B08-4ADA-98EE-1DAD959DE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9" y="286603"/>
            <a:ext cx="11705608" cy="5472752"/>
          </a:xfrm>
        </p:spPr>
      </p:pic>
    </p:spTree>
    <p:extLst>
      <p:ext uri="{BB962C8B-B14F-4D97-AF65-F5344CB8AC3E}">
        <p14:creationId xmlns:p14="http://schemas.microsoft.com/office/powerpoint/2010/main" val="9804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0981" y="459475"/>
            <a:ext cx="9381067" cy="11100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　　　　　</a:t>
            </a:r>
            <a:r>
              <a:rPr lang="ja-JP" altLang="en-US" dirty="0"/>
              <a:t> </a:t>
            </a:r>
            <a:r>
              <a:rPr kumimoji="1" lang="ja-JP" altLang="en-US" dirty="0" smtClean="0"/>
              <a:t>で起きたこと（その２）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1" y="486083"/>
            <a:ext cx="2407060" cy="83504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52" y="5398364"/>
            <a:ext cx="4769118" cy="1211448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231945" y="1735266"/>
            <a:ext cx="1934825" cy="13809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顧 客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1629332" y="3635445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運営者</a:t>
            </a:r>
          </a:p>
        </p:txBody>
      </p:sp>
      <p:sp>
        <p:nvSpPr>
          <p:cNvPr id="8" name="右矢印 7"/>
          <p:cNvSpPr/>
          <p:nvPr/>
        </p:nvSpPr>
        <p:spPr>
          <a:xfrm>
            <a:off x="4380493" y="4524487"/>
            <a:ext cx="1637731" cy="422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 flipH="1">
            <a:off x="4380492" y="4073187"/>
            <a:ext cx="1637731" cy="399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203606" y="3635445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相談者</a:t>
            </a:r>
            <a:endParaRPr kumimoji="1" lang="ja-JP" altLang="en-US" sz="3200" dirty="0"/>
          </a:p>
        </p:txBody>
      </p:sp>
      <p:sp>
        <p:nvSpPr>
          <p:cNvPr id="13" name="右矢印 12"/>
          <p:cNvSpPr/>
          <p:nvPr/>
        </p:nvSpPr>
        <p:spPr>
          <a:xfrm rot="2499148" flipH="1">
            <a:off x="5943930" y="2942503"/>
            <a:ext cx="1637731" cy="399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9121519">
            <a:off x="2857168" y="2980348"/>
            <a:ext cx="1637731" cy="422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/>
          <p:cNvSpPr/>
          <p:nvPr/>
        </p:nvSpPr>
        <p:spPr>
          <a:xfrm>
            <a:off x="4443106" y="3687982"/>
            <a:ext cx="1512501" cy="1622806"/>
          </a:xfrm>
          <a:prstGeom prst="mathMultiply">
            <a:avLst>
              <a:gd name="adj1" fmla="val 1269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742806" y="1516768"/>
            <a:ext cx="4046837" cy="194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ja-JP" altLang="en-US" sz="4000" dirty="0" smtClean="0">
                <a:solidFill>
                  <a:srgbClr val="FFC000"/>
                </a:solidFill>
              </a:rPr>
              <a:t>成果を上げる</a:t>
            </a:r>
            <a:endParaRPr lang="en-US" altLang="ja-JP" sz="4000" dirty="0" smtClean="0">
              <a:solidFill>
                <a:srgbClr val="FFC000"/>
              </a:solidFill>
            </a:endParaRPr>
          </a:p>
          <a:p>
            <a:endParaRPr lang="en-US" altLang="ja-JP" sz="4000" dirty="0" smtClean="0"/>
          </a:p>
          <a:p>
            <a:endParaRPr lang="ja-JP" altLang="en-US" dirty="0"/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3308716" y="3036024"/>
            <a:ext cx="4303369" cy="1093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ja-JP" altLang="en-US" sz="4000" dirty="0" smtClean="0">
                <a:solidFill>
                  <a:srgbClr val="FFC000"/>
                </a:solidFill>
              </a:rPr>
              <a:t>笑顔の「道場」</a:t>
            </a:r>
            <a:endParaRPr lang="en-US" altLang="ja-JP" sz="4000" dirty="0" smtClean="0">
              <a:solidFill>
                <a:srgbClr val="FFC000"/>
              </a:solidFill>
            </a:endParaRPr>
          </a:p>
          <a:p>
            <a:pPr algn="ctr"/>
            <a:endParaRPr lang="en-US" altLang="ja-JP" sz="4000" dirty="0" smtClean="0"/>
          </a:p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6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41" y="1467792"/>
            <a:ext cx="3723515" cy="37235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そのつながり</a:t>
            </a:r>
            <a:r>
              <a:rPr lang="ja-JP" altLang="en-US" dirty="0" smtClean="0"/>
              <a:t>は拡大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43" y="302733"/>
            <a:ext cx="2912722" cy="1934533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99" y="4044336"/>
            <a:ext cx="2719730" cy="27273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63" y="2929450"/>
            <a:ext cx="2912758" cy="21845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" y="3801833"/>
            <a:ext cx="3912637" cy="259864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8" y="1485720"/>
            <a:ext cx="2770355" cy="20751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1" y="557126"/>
            <a:ext cx="3662062" cy="274654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02" y="1269999"/>
            <a:ext cx="2050030" cy="20500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32" y="3443731"/>
            <a:ext cx="2175933" cy="3251466"/>
          </a:xfrm>
          <a:prstGeom prst="rect">
            <a:avLst/>
          </a:prstGeom>
        </p:spPr>
      </p:pic>
      <p:pic>
        <p:nvPicPr>
          <p:cNvPr id="12" name="コンテンツ プレースホルダー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89" y="4856858"/>
            <a:ext cx="1978397" cy="197839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27" y="4388252"/>
            <a:ext cx="3534290" cy="22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で起きたことの整理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668820" y="210504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FF00"/>
                </a:solidFill>
              </a:rPr>
              <a:t>遊び心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432578" y="4926509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共感</a:t>
            </a:r>
            <a:endParaRPr kumimoji="1" lang="ja-JP" altLang="en-US" sz="4000" dirty="0"/>
          </a:p>
        </p:txBody>
      </p:sp>
      <p:sp>
        <p:nvSpPr>
          <p:cNvPr id="6" name="円/楕円 5"/>
          <p:cNvSpPr/>
          <p:nvPr/>
        </p:nvSpPr>
        <p:spPr>
          <a:xfrm>
            <a:off x="6061362" y="210504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FF00"/>
                </a:solidFill>
              </a:rPr>
              <a:t>共創</a:t>
            </a:r>
            <a:endParaRPr kumimoji="1" lang="ja-JP" altLang="en-US" sz="4000" dirty="0">
              <a:solidFill>
                <a:srgbClr val="FFFF00"/>
              </a:solidFill>
            </a:endParaRPr>
          </a:p>
        </p:txBody>
      </p:sp>
      <p:pic>
        <p:nvPicPr>
          <p:cNvPr id="7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5" y="434958"/>
            <a:ext cx="2407060" cy="83504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48" y="2241807"/>
            <a:ext cx="1438068" cy="14250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78" y="3834294"/>
            <a:ext cx="3345207" cy="849747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85492" y="3852020"/>
            <a:ext cx="4046837" cy="194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↓</a:t>
            </a:r>
            <a:endParaRPr lang="en-US" altLang="ja-JP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人とな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</a:rPr>
              <a:t>り</a:t>
            </a:r>
            <a:endParaRPr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778034" y="3816962"/>
            <a:ext cx="4046837" cy="194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↓</a:t>
            </a:r>
            <a:endParaRPr lang="en-US" altLang="ja-JP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スキル</a:t>
            </a:r>
            <a:endParaRPr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フローチャート: 代替処理 11"/>
          <p:cNvSpPr/>
          <p:nvPr/>
        </p:nvSpPr>
        <p:spPr>
          <a:xfrm>
            <a:off x="922996" y="5609230"/>
            <a:ext cx="3007560" cy="10945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顧客目線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フローチャート: 代替処理 12"/>
          <p:cNvSpPr/>
          <p:nvPr/>
        </p:nvSpPr>
        <p:spPr>
          <a:xfrm>
            <a:off x="6440138" y="5594204"/>
            <a:ext cx="3007560" cy="10945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価値創造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920</TotalTime>
  <Words>377</Words>
  <Application>Microsoft Office PowerPoint</Application>
  <PresentationFormat>ワイド画面</PresentationFormat>
  <Paragraphs>105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メイリオ</vt:lpstr>
      <vt:lpstr>Arial</vt:lpstr>
      <vt:lpstr>IrisUPC</vt:lpstr>
      <vt:lpstr>Sylfaen</vt:lpstr>
      <vt:lpstr>Trebuchet MS</vt:lpstr>
      <vt:lpstr>Wingdings 3</vt:lpstr>
      <vt:lpstr>ファセット</vt:lpstr>
      <vt:lpstr>PowerPoint プレゼンテーション</vt:lpstr>
      <vt:lpstr>　　　　　　について説明します</vt:lpstr>
      <vt:lpstr>１．目的</vt:lpstr>
      <vt:lpstr>　　　　　　誕生の素地（背景）</vt:lpstr>
      <vt:lpstr>　　　　　　で起きたこと（その１）</vt:lpstr>
      <vt:lpstr>PowerPoint プレゼンテーション</vt:lpstr>
      <vt:lpstr>　　　　　 で起きたこと（その２）</vt:lpstr>
      <vt:lpstr>そのつながりは拡大…</vt:lpstr>
      <vt:lpstr>　　　　　　で起きたことの整理</vt:lpstr>
      <vt:lpstr>３．　　　　　　　運営テーマの背景</vt:lpstr>
      <vt:lpstr>　　　　　　 の着眼点（データ）</vt:lpstr>
      <vt:lpstr>　　　　　　共通認識</vt:lpstr>
      <vt:lpstr>PowerPoint プレゼンテーション</vt:lpstr>
      <vt:lpstr>　　　　　　テーマ方向性</vt:lpstr>
      <vt:lpstr>　　　　　　運営ポイント</vt:lpstr>
      <vt:lpstr>４．独特の交流スタイル</vt:lpstr>
      <vt:lpstr>グループセッション</vt:lpstr>
      <vt:lpstr>今月も愉しくやりましょ♪</vt:lpstr>
      <vt:lpstr>第一部：グループセッション</vt:lpstr>
      <vt:lpstr>第一部：グループセッション（テーマ）</vt:lpstr>
      <vt:lpstr>第二部：参加者スピーチ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yoshinori kawai</dc:creator>
  <cp:lastModifiedBy>yoshinori kawai</cp:lastModifiedBy>
  <cp:revision>61</cp:revision>
  <dcterms:created xsi:type="dcterms:W3CDTF">2014-07-10T07:14:45Z</dcterms:created>
  <dcterms:modified xsi:type="dcterms:W3CDTF">2014-10-14T11:18:39Z</dcterms:modified>
</cp:coreProperties>
</file>